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handoutMasters/handoutMaster1.xml" ContentType="application/vnd.openxmlformats-officedocument.presentationml.handoutMaster+xml"/>
  <Override PartName="/ppt/slides/slide5.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entation.xml" ContentType="application/vnd.openxmlformats-officedocument.presentationml.presentation.main+xml"/>
  <Override PartName="/docProps/app.xml" ContentType="application/vnd.openxmlformats-officedocument.extended-properties+xml"/>
  <Override PartName="/ppt/revisionInfo.xml" ContentType="application/vnd.ms-powerpoint.revisioninfo+xml"/>
  <Override PartName="/ppt/slides/slide18.xml" ContentType="application/vnd.openxmlformats-officedocument.presentationml.slide+xml"/>
  <Override PartName="/docProps/core.xml" ContentType="application/vnd.openxmlformats-package.core-properties+xml"/>
  <Override PartName="/ppt/slides/slide2.xml" ContentType="application/vnd.openxmlformats-officedocument.presentationml.slide+xml"/>
  <Override PartName="/ppt/slides/slide1.xml" ContentType="application/vnd.openxmlformats-officedocument.presentationml.slide+xml"/>
  <Override PartName="/ppt/presProps.xml" ContentType="application/vnd.openxmlformats-officedocument.presentationml.presProps+xml"/>
  <Override PartName="/ppt/slides/slide17.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s/slide6.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4" r:id="rId1"/>
  </p:sldMasterIdLst>
  <p:notesMasterIdLst>
    <p:notesMasterId r:id="rId21"/>
  </p:notesMasterIdLst>
  <p:handoutMasterIdLst>
    <p:handoutMasterId r:id="rId22"/>
  </p:handoutMasterIdLst>
  <p:sldIdLst>
    <p:sldId id="302" r:id="rId2"/>
    <p:sldId id="259" r:id="rId3"/>
    <p:sldId id="309" r:id="rId4"/>
    <p:sldId id="256" r:id="rId5"/>
    <p:sldId id="269" r:id="rId6"/>
    <p:sldId id="328" r:id="rId7"/>
    <p:sldId id="329" r:id="rId8"/>
    <p:sldId id="332" r:id="rId9"/>
    <p:sldId id="333" r:id="rId10"/>
    <p:sldId id="330" r:id="rId11"/>
    <p:sldId id="334" r:id="rId12"/>
    <p:sldId id="335" r:id="rId13"/>
    <p:sldId id="325" r:id="rId14"/>
    <p:sldId id="336" r:id="rId15"/>
    <p:sldId id="331" r:id="rId16"/>
    <p:sldId id="277" r:id="rId17"/>
    <p:sldId id="263" r:id="rId18"/>
    <p:sldId id="310" r:id="rId19"/>
    <p:sldId id="264" r:id="rId20"/>
  </p:sldIdLst>
  <p:sldSz cx="9144000" cy="6858000" type="screen4x3"/>
  <p:notesSz cx="7104063" cy="102346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99" userDrawn="1">
          <p15:clr>
            <a:srgbClr val="A4A3A4"/>
          </p15:clr>
        </p15:guide>
        <p15:guide id="2" pos="272" userDrawn="1">
          <p15:clr>
            <a:srgbClr val="A4A3A4"/>
          </p15:clr>
        </p15:guide>
        <p15:guide id="3" pos="548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CDE7"/>
    <a:srgbClr val="F3A9C5"/>
    <a:srgbClr val="B8EFA6"/>
    <a:srgbClr val="B2E3CE"/>
    <a:srgbClr val="99D3BB"/>
    <a:srgbClr val="A0DCC3"/>
    <a:srgbClr val="88CDAF"/>
    <a:srgbClr val="B3FFDE"/>
    <a:srgbClr val="00AF66"/>
    <a:srgbClr val="0BA55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09FE315-8BD7-4583-A276-51D8D1D7D522}" v="22" dt="2026-03-17T09:58:12.5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081" autoAdjust="0"/>
    <p:restoredTop sz="96721" autoAdjust="0"/>
  </p:normalViewPr>
  <p:slideViewPr>
    <p:cSldViewPr snapToGrid="0">
      <p:cViewPr varScale="1">
        <p:scale>
          <a:sx n="103" d="100"/>
          <a:sy n="103" d="100"/>
        </p:scale>
        <p:origin x="1920" y="102"/>
      </p:cViewPr>
      <p:guideLst>
        <p:guide orient="horz" pos="799"/>
        <p:guide pos="272"/>
        <p:guide pos="5488"/>
      </p:guideLst>
    </p:cSldViewPr>
  </p:slideViewPr>
  <p:outlineViewPr>
    <p:cViewPr>
      <p:scale>
        <a:sx n="33" d="100"/>
        <a:sy n="33" d="100"/>
      </p:scale>
      <p:origin x="0" y="0"/>
    </p:cViewPr>
    <p:sldLst>
      <p:sld r:id="rId1" collapse="1"/>
    </p:sldLst>
  </p:outlineViewPr>
  <p:notesTextViewPr>
    <p:cViewPr>
      <p:scale>
        <a:sx n="1" d="1"/>
        <a:sy n="1" d="1"/>
      </p:scale>
      <p:origin x="0" y="0"/>
    </p:cViewPr>
  </p:notesTextViewPr>
  <p:notesViewPr>
    <p:cSldViewPr snapToGrid="0">
      <p:cViewPr varScale="1">
        <p:scale>
          <a:sx n="82" d="100"/>
          <a:sy n="82" d="100"/>
        </p:scale>
        <p:origin x="2026" y="8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microsoft.com/office/2015/10/relationships/revisionInfo" Target="revisionInfo.xml"/><Relationship Id="rId30" Type="http://schemas.openxmlformats.org/officeDocument/2006/relationships/customXml" Target="../customXml/item3.xml"/></Relationships>
</file>

<file path=ppt/_rels/viewProps.xml.rels><?xml version="1.0" encoding="UTF-8" standalone="yes"?>
<Relationships xmlns="http://schemas.openxmlformats.org/package/2006/relationships"><Relationship Id="rId1" Type="http://schemas.openxmlformats.org/officeDocument/2006/relationships/slide" Target="slides/slide1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A1871128-3E41-9D6A-66D9-4572E494325E}"/>
              </a:ext>
            </a:extLst>
          </p:cNvPr>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1E3A27D0-FA22-F5DB-1F53-66B962197EEC}"/>
              </a:ext>
            </a:extLst>
          </p:cNvPr>
          <p:cNvSpPr>
            <a:spLocks noGrp="1"/>
          </p:cNvSpPr>
          <p:nvPr>
            <p:ph type="dt" sz="quarter" idx="1"/>
          </p:nvPr>
        </p:nvSpPr>
        <p:spPr>
          <a:xfrm>
            <a:off x="4024313" y="0"/>
            <a:ext cx="3078162" cy="512763"/>
          </a:xfrm>
          <a:prstGeom prst="rect">
            <a:avLst/>
          </a:prstGeom>
        </p:spPr>
        <p:txBody>
          <a:bodyPr vert="horz" lIns="91440" tIns="45720" rIns="91440" bIns="45720" rtlCol="0"/>
          <a:lstStyle>
            <a:lvl1pPr algn="r">
              <a:defRPr sz="1200"/>
            </a:lvl1pPr>
          </a:lstStyle>
          <a:p>
            <a:fld id="{8C586151-0DDA-4012-9F83-898210E41BEF}" type="datetimeFigureOut">
              <a:rPr kumimoji="1" lang="ja-JP" altLang="en-US" smtClean="0"/>
              <a:t>2026/3/17</a:t>
            </a:fld>
            <a:endParaRPr kumimoji="1" lang="ja-JP" altLang="en-US"/>
          </a:p>
        </p:txBody>
      </p:sp>
      <p:sp>
        <p:nvSpPr>
          <p:cNvPr id="4" name="フッター プレースホルダー 3">
            <a:extLst>
              <a:ext uri="{FF2B5EF4-FFF2-40B4-BE49-F238E27FC236}">
                <a16:creationId xmlns:a16="http://schemas.microsoft.com/office/drawing/2014/main" id="{D522E3F8-C4DF-F716-9460-697A6307EE15}"/>
              </a:ext>
            </a:extLst>
          </p:cNvPr>
          <p:cNvSpPr>
            <a:spLocks noGrp="1"/>
          </p:cNvSpPr>
          <p:nvPr>
            <p:ph type="ftr" sz="quarter" idx="2"/>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B9CCDDFA-8F82-0A9E-8B65-0AD38759A91C}"/>
              </a:ext>
            </a:extLst>
          </p:cNvPr>
          <p:cNvSpPr>
            <a:spLocks noGrp="1"/>
          </p:cNvSpPr>
          <p:nvPr>
            <p:ph type="sldNum" sz="quarter" idx="3"/>
          </p:nvPr>
        </p:nvSpPr>
        <p:spPr>
          <a:xfrm>
            <a:off x="4024313" y="9721850"/>
            <a:ext cx="3078162" cy="512763"/>
          </a:xfrm>
          <a:prstGeom prst="rect">
            <a:avLst/>
          </a:prstGeom>
        </p:spPr>
        <p:txBody>
          <a:bodyPr vert="horz" lIns="91440" tIns="45720" rIns="91440" bIns="45720" rtlCol="0" anchor="b"/>
          <a:lstStyle>
            <a:lvl1pPr algn="r">
              <a:defRPr sz="1200"/>
            </a:lvl1pPr>
          </a:lstStyle>
          <a:p>
            <a:fld id="{926E279D-2F8B-406D-8AB8-DA3AB06CC117}" type="slidenum">
              <a:rPr kumimoji="1" lang="ja-JP" altLang="en-US" smtClean="0"/>
              <a:t>‹#›</a:t>
            </a:fld>
            <a:endParaRPr kumimoji="1" lang="ja-JP" altLang="en-US"/>
          </a:p>
        </p:txBody>
      </p:sp>
    </p:spTree>
    <p:extLst>
      <p:ext uri="{BB962C8B-B14F-4D97-AF65-F5344CB8AC3E}">
        <p14:creationId xmlns:p14="http://schemas.microsoft.com/office/powerpoint/2010/main" val="1063530943"/>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223" userDrawn="1">
          <p15:clr>
            <a:srgbClr val="F26B43"/>
          </p15:clr>
        </p15:guide>
        <p15:guide id="2" pos="2237"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3078206" cy="513284"/>
          </a:xfrm>
          <a:prstGeom prst="rect">
            <a:avLst/>
          </a:prstGeom>
        </p:spPr>
        <p:txBody>
          <a:bodyPr vert="horz" lIns="94668" tIns="47334" rIns="94668" bIns="47334" rtlCol="0"/>
          <a:lstStyle>
            <a:lvl1pPr algn="l">
              <a:defRPr sz="1200"/>
            </a:lvl1pPr>
          </a:lstStyle>
          <a:p>
            <a:endParaRPr kumimoji="1" lang="ja-JP" altLang="en-US"/>
          </a:p>
        </p:txBody>
      </p:sp>
      <p:sp>
        <p:nvSpPr>
          <p:cNvPr id="3" name="日付プレースホルダー 2"/>
          <p:cNvSpPr>
            <a:spLocks noGrp="1"/>
          </p:cNvSpPr>
          <p:nvPr>
            <p:ph type="dt" idx="1"/>
          </p:nvPr>
        </p:nvSpPr>
        <p:spPr>
          <a:xfrm>
            <a:off x="4024201" y="0"/>
            <a:ext cx="3078206" cy="513284"/>
          </a:xfrm>
          <a:prstGeom prst="rect">
            <a:avLst/>
          </a:prstGeom>
        </p:spPr>
        <p:txBody>
          <a:bodyPr vert="horz" lIns="94668" tIns="47334" rIns="94668" bIns="47334" rtlCol="0"/>
          <a:lstStyle>
            <a:lvl1pPr algn="r">
              <a:defRPr sz="1200"/>
            </a:lvl1pPr>
          </a:lstStyle>
          <a:p>
            <a:fld id="{9260379F-5817-44C9-ADDC-2E2AC71306D2}" type="datetimeFigureOut">
              <a:rPr kumimoji="1" lang="ja-JP" altLang="en-US" smtClean="0"/>
              <a:t>2026/3/17</a:t>
            </a:fld>
            <a:endParaRPr kumimoji="1" lang="ja-JP" altLang="en-US"/>
          </a:p>
        </p:txBody>
      </p:sp>
      <p:sp>
        <p:nvSpPr>
          <p:cNvPr id="4" name="スライド イメージ プレースホルダー 3"/>
          <p:cNvSpPr>
            <a:spLocks noGrp="1" noRot="1" noChangeAspect="1"/>
          </p:cNvSpPr>
          <p:nvPr>
            <p:ph type="sldImg" idx="2"/>
          </p:nvPr>
        </p:nvSpPr>
        <p:spPr>
          <a:xfrm>
            <a:off x="1249363" y="1279525"/>
            <a:ext cx="4605337" cy="3454400"/>
          </a:xfrm>
          <a:prstGeom prst="rect">
            <a:avLst/>
          </a:prstGeom>
          <a:noFill/>
          <a:ln w="12700">
            <a:solidFill>
              <a:prstClr val="black"/>
            </a:solidFill>
          </a:ln>
        </p:spPr>
        <p:txBody>
          <a:bodyPr vert="horz" lIns="94668" tIns="47334" rIns="94668" bIns="47334" rtlCol="0" anchor="ctr"/>
          <a:lstStyle/>
          <a:p>
            <a:endParaRPr lang="ja-JP" altLang="en-US"/>
          </a:p>
        </p:txBody>
      </p:sp>
      <p:sp>
        <p:nvSpPr>
          <p:cNvPr id="5" name="ノート プレースホルダー 4"/>
          <p:cNvSpPr>
            <a:spLocks noGrp="1"/>
          </p:cNvSpPr>
          <p:nvPr>
            <p:ph type="body" sz="quarter" idx="3"/>
          </p:nvPr>
        </p:nvSpPr>
        <p:spPr>
          <a:xfrm>
            <a:off x="710739" y="4925235"/>
            <a:ext cx="5682588" cy="4029439"/>
          </a:xfrm>
          <a:prstGeom prst="rect">
            <a:avLst/>
          </a:prstGeom>
        </p:spPr>
        <p:txBody>
          <a:bodyPr vert="horz" lIns="94668" tIns="47334" rIns="94668" bIns="47334"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721330"/>
            <a:ext cx="3078206" cy="513284"/>
          </a:xfrm>
          <a:prstGeom prst="rect">
            <a:avLst/>
          </a:prstGeom>
        </p:spPr>
        <p:txBody>
          <a:bodyPr vert="horz" lIns="94668" tIns="47334" rIns="94668" bIns="47334"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4024201" y="9721330"/>
            <a:ext cx="3078206" cy="513284"/>
          </a:xfrm>
          <a:prstGeom prst="rect">
            <a:avLst/>
          </a:prstGeom>
        </p:spPr>
        <p:txBody>
          <a:bodyPr vert="horz" lIns="94668" tIns="47334" rIns="94668" bIns="47334" rtlCol="0" anchor="b"/>
          <a:lstStyle>
            <a:lvl1pPr algn="r">
              <a:defRPr sz="1200"/>
            </a:lvl1pPr>
          </a:lstStyle>
          <a:p>
            <a:fld id="{B8E45F87-4A19-4396-AB9A-DF18271AEE30}" type="slidenum">
              <a:rPr kumimoji="1" lang="ja-JP" altLang="en-US" smtClean="0"/>
              <a:t>‹#›</a:t>
            </a:fld>
            <a:endParaRPr kumimoji="1" lang="ja-JP" altLang="en-US"/>
          </a:p>
        </p:txBody>
      </p:sp>
    </p:spTree>
    <p:extLst>
      <p:ext uri="{BB962C8B-B14F-4D97-AF65-F5344CB8AC3E}">
        <p14:creationId xmlns:p14="http://schemas.microsoft.com/office/powerpoint/2010/main" val="390173678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見開きタイトル">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E38F486-717D-4B0B-AA96-D491B08CDE9C}" type="datetime1">
              <a:rPr lang="en-US" altLang="ja-JP" smtClean="0"/>
              <a:t>3/17/2026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
        <p:nvSpPr>
          <p:cNvPr id="7" name="正方形/長方形 6">
            <a:extLst>
              <a:ext uri="{FF2B5EF4-FFF2-40B4-BE49-F238E27FC236}">
                <a16:creationId xmlns:a16="http://schemas.microsoft.com/office/drawing/2014/main" id="{5718D843-1677-4812-A8F4-94485F1E0171}"/>
              </a:ext>
            </a:extLst>
          </p:cNvPr>
          <p:cNvSpPr/>
          <p:nvPr userDrawn="1"/>
        </p:nvSpPr>
        <p:spPr>
          <a:xfrm>
            <a:off x="0" y="-48322"/>
            <a:ext cx="9144000" cy="3477322"/>
          </a:xfrm>
          <a:prstGeom prst="rect">
            <a:avLst/>
          </a:prstGeom>
          <a:solidFill>
            <a:srgbClr val="F5C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742786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図版">
    <p:bg>
      <p:bgRef idx="1002">
        <a:schemeClr val="bg1"/>
      </p:bgRef>
    </p:bg>
    <p:spTree>
      <p:nvGrpSpPr>
        <p:cNvPr id="1" name=""/>
        <p:cNvGrpSpPr/>
        <p:nvPr/>
      </p:nvGrpSpPr>
      <p:grpSpPr>
        <a:xfrm>
          <a:off x="0" y="0"/>
          <a:ext cx="0" cy="0"/>
          <a:chOff x="0" y="0"/>
          <a:chExt cx="0" cy="0"/>
        </a:xfrm>
      </p:grpSpPr>
      <p:sp>
        <p:nvSpPr>
          <p:cNvPr id="8" name="フリーフォーム: 図形 7">
            <a:extLst>
              <a:ext uri="{FF2B5EF4-FFF2-40B4-BE49-F238E27FC236}">
                <a16:creationId xmlns:a16="http://schemas.microsoft.com/office/drawing/2014/main" id="{F60F991F-926A-F679-4C24-D61A8F46A7FB}"/>
              </a:ext>
            </a:extLst>
          </p:cNvPr>
          <p:cNvSpPr/>
          <p:nvPr userDrawn="1"/>
        </p:nvSpPr>
        <p:spPr>
          <a:xfrm>
            <a:off x="-168676" y="-195309"/>
            <a:ext cx="9401453" cy="861134"/>
          </a:xfrm>
          <a:custGeom>
            <a:avLst/>
            <a:gdLst>
              <a:gd name="connsiteX0" fmla="*/ 0 w 9401453"/>
              <a:gd name="connsiteY0" fmla="*/ 0 h 861134"/>
              <a:gd name="connsiteX1" fmla="*/ 9401453 w 9401453"/>
              <a:gd name="connsiteY1" fmla="*/ 0 h 861134"/>
              <a:gd name="connsiteX2" fmla="*/ 9401453 w 9401453"/>
              <a:gd name="connsiteY2" fmla="*/ 257453 h 861134"/>
              <a:gd name="connsiteX3" fmla="*/ 2157274 w 9401453"/>
              <a:gd name="connsiteY3" fmla="*/ 257453 h 861134"/>
              <a:gd name="connsiteX4" fmla="*/ 2157274 w 9401453"/>
              <a:gd name="connsiteY4" fmla="*/ 861134 h 861134"/>
              <a:gd name="connsiteX5" fmla="*/ 0 w 9401453"/>
              <a:gd name="connsiteY5" fmla="*/ 861134 h 861134"/>
              <a:gd name="connsiteX6" fmla="*/ 0 w 9401453"/>
              <a:gd name="connsiteY6" fmla="*/ 0 h 861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01453" h="861134">
                <a:moveTo>
                  <a:pt x="0" y="0"/>
                </a:moveTo>
                <a:lnTo>
                  <a:pt x="9401453" y="0"/>
                </a:lnTo>
                <a:lnTo>
                  <a:pt x="9401453" y="257453"/>
                </a:lnTo>
                <a:lnTo>
                  <a:pt x="2157274" y="257453"/>
                </a:lnTo>
                <a:lnTo>
                  <a:pt x="2157274" y="861134"/>
                </a:lnTo>
                <a:lnTo>
                  <a:pt x="0" y="861134"/>
                </a:lnTo>
                <a:lnTo>
                  <a:pt x="0" y="0"/>
                </a:lnTo>
                <a:close/>
              </a:path>
            </a:pathLst>
          </a:custGeom>
          <a:solidFill>
            <a:srgbClr val="F5CDE7"/>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Date Placeholder 3"/>
          <p:cNvSpPr>
            <a:spLocks noGrp="1"/>
          </p:cNvSpPr>
          <p:nvPr>
            <p:ph type="dt" sz="half" idx="10"/>
          </p:nvPr>
        </p:nvSpPr>
        <p:spPr/>
        <p:txBody>
          <a:bodyPr/>
          <a:lstStyle/>
          <a:p>
            <a:fld id="{4F8B75DE-676E-40B6-9CDA-BD4C728AC47E}" type="datetime1">
              <a:rPr lang="en-US" altLang="ja-JP" smtClean="0"/>
              <a:t>3/17/2026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
        <p:nvSpPr>
          <p:cNvPr id="7" name="テキスト ボックス 6">
            <a:extLst>
              <a:ext uri="{FF2B5EF4-FFF2-40B4-BE49-F238E27FC236}">
                <a16:creationId xmlns:a16="http://schemas.microsoft.com/office/drawing/2014/main" id="{ABFF5CAE-B56C-95DA-DA6F-AF31AA2796A3}"/>
              </a:ext>
            </a:extLst>
          </p:cNvPr>
          <p:cNvSpPr txBox="1"/>
          <p:nvPr userDrawn="1"/>
        </p:nvSpPr>
        <p:spPr>
          <a:xfrm>
            <a:off x="432833" y="18861"/>
            <a:ext cx="1129639" cy="646331"/>
          </a:xfrm>
          <a:prstGeom prst="rect">
            <a:avLst/>
          </a:prstGeom>
          <a:noFill/>
        </p:spPr>
        <p:txBody>
          <a:bodyPr wrap="square" rtlCol="0">
            <a:spAutoFit/>
          </a:bodyPr>
          <a:lstStyle/>
          <a:p>
            <a:pPr>
              <a:lnSpc>
                <a:spcPct val="100000"/>
              </a:lnSpc>
            </a:pPr>
            <a:r>
              <a:rPr lang="ja-JP" altLang="en-US" sz="3600" b="1" dirty="0">
                <a:solidFill>
                  <a:schemeClr val="tx1"/>
                </a:solidFill>
                <a:latin typeface="游ゴシック" panose="020B0400000000000000" pitchFamily="50" charset="-128"/>
                <a:ea typeface="游ゴシック" panose="020B0400000000000000" pitchFamily="50" charset="-128"/>
              </a:rPr>
              <a:t>導入</a:t>
            </a:r>
            <a:endParaRPr lang="ja-JP" altLang="ja-JP" sz="3600" b="1"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929061415"/>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小見出し２">
    <p:bg>
      <p:bgRef idx="1002">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7BC1D3A-BC93-4558-8E9D-7728BFCCE72F}" type="datetime1">
              <a:rPr lang="en-US" altLang="ja-JP" smtClean="0"/>
              <a:t>3/17/2026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
        <p:nvSpPr>
          <p:cNvPr id="2" name="フリーフォーム: 図形 1">
            <a:extLst>
              <a:ext uri="{FF2B5EF4-FFF2-40B4-BE49-F238E27FC236}">
                <a16:creationId xmlns:a16="http://schemas.microsoft.com/office/drawing/2014/main" id="{A7A769B5-14E8-466D-FFE5-EF5314B7E995}"/>
              </a:ext>
            </a:extLst>
          </p:cNvPr>
          <p:cNvSpPr/>
          <p:nvPr userDrawn="1"/>
        </p:nvSpPr>
        <p:spPr>
          <a:xfrm>
            <a:off x="-242824" y="-157717"/>
            <a:ext cx="9534144" cy="908304"/>
          </a:xfrm>
          <a:custGeom>
            <a:avLst/>
            <a:gdLst>
              <a:gd name="connsiteX0" fmla="*/ 9534144 w 9534144"/>
              <a:gd name="connsiteY0" fmla="*/ 0 h 908304"/>
              <a:gd name="connsiteX1" fmla="*/ 9534144 w 9534144"/>
              <a:gd name="connsiteY1" fmla="*/ 377952 h 908304"/>
              <a:gd name="connsiteX2" fmla="*/ 7382256 w 9534144"/>
              <a:gd name="connsiteY2" fmla="*/ 377952 h 908304"/>
              <a:gd name="connsiteX3" fmla="*/ 7382256 w 9534144"/>
              <a:gd name="connsiteY3" fmla="*/ 908304 h 908304"/>
              <a:gd name="connsiteX4" fmla="*/ 0 w 9534144"/>
              <a:gd name="connsiteY4" fmla="*/ 908304 h 908304"/>
              <a:gd name="connsiteX5" fmla="*/ 0 w 9534144"/>
              <a:gd name="connsiteY5" fmla="*/ 0 h 908304"/>
              <a:gd name="connsiteX6" fmla="*/ 9534144 w 9534144"/>
              <a:gd name="connsiteY6" fmla="*/ 0 h 908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34144" h="908304">
                <a:moveTo>
                  <a:pt x="9534144" y="0"/>
                </a:moveTo>
                <a:lnTo>
                  <a:pt x="9534144" y="377952"/>
                </a:lnTo>
                <a:lnTo>
                  <a:pt x="7382256" y="377952"/>
                </a:lnTo>
                <a:lnTo>
                  <a:pt x="7382256" y="908304"/>
                </a:lnTo>
                <a:lnTo>
                  <a:pt x="0" y="908304"/>
                </a:lnTo>
                <a:lnTo>
                  <a:pt x="0" y="0"/>
                </a:lnTo>
                <a:lnTo>
                  <a:pt x="9534144" y="0"/>
                </a:lnTo>
                <a:close/>
              </a:path>
            </a:pathLst>
          </a:custGeom>
          <a:solidFill>
            <a:srgbClr val="F5CDE7"/>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377763957"/>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活用">
    <p:bg>
      <p:bgPr>
        <a:solidFill>
          <a:schemeClr val="bg1"/>
        </a:solidFill>
        <a:effectLst/>
      </p:bgPr>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8A62DB11-B754-4E4A-9C45-D6599F11F1D6}"/>
              </a:ext>
            </a:extLst>
          </p:cNvPr>
          <p:cNvSpPr/>
          <p:nvPr userDrawn="1"/>
        </p:nvSpPr>
        <p:spPr>
          <a:xfrm>
            <a:off x="-136851" y="-131418"/>
            <a:ext cx="2516795" cy="905904"/>
          </a:xfrm>
          <a:prstGeom prst="rect">
            <a:avLst/>
          </a:prstGeom>
          <a:solidFill>
            <a:srgbClr val="F5CDE7"/>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Date Placeholder 3"/>
          <p:cNvSpPr>
            <a:spLocks noGrp="1"/>
          </p:cNvSpPr>
          <p:nvPr>
            <p:ph type="dt" sz="half" idx="10"/>
          </p:nvPr>
        </p:nvSpPr>
        <p:spPr/>
        <p:txBody>
          <a:bodyPr/>
          <a:lstStyle/>
          <a:p>
            <a:fld id="{E9625BD3-0AF2-436D-BC90-20AA90F8318E}" type="datetime1">
              <a:rPr lang="en-US" altLang="ja-JP" smtClean="0"/>
              <a:t>3/17/2026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
        <p:nvSpPr>
          <p:cNvPr id="3" name="テキスト ボックス 2">
            <a:extLst>
              <a:ext uri="{FF2B5EF4-FFF2-40B4-BE49-F238E27FC236}">
                <a16:creationId xmlns:a16="http://schemas.microsoft.com/office/drawing/2014/main" id="{CB30109B-BAFB-39A1-A089-2BE0D1ED80E4}"/>
              </a:ext>
            </a:extLst>
          </p:cNvPr>
          <p:cNvSpPr txBox="1"/>
          <p:nvPr userDrawn="1"/>
        </p:nvSpPr>
        <p:spPr>
          <a:xfrm>
            <a:off x="370687" y="74194"/>
            <a:ext cx="1679093" cy="646331"/>
          </a:xfrm>
          <a:prstGeom prst="rect">
            <a:avLst/>
          </a:prstGeom>
          <a:noFill/>
        </p:spPr>
        <p:txBody>
          <a:bodyPr wrap="square" rtlCol="0">
            <a:spAutoFit/>
          </a:bodyPr>
          <a:lstStyle/>
          <a:p>
            <a:pPr>
              <a:lnSpc>
                <a:spcPct val="100000"/>
              </a:lnSpc>
            </a:pPr>
            <a:r>
              <a:rPr lang="ja-JP" altLang="en-US" sz="3600" b="1" dirty="0">
                <a:solidFill>
                  <a:schemeClr val="tx1"/>
                </a:solidFill>
                <a:latin typeface="游ゴシック" panose="020B0400000000000000" pitchFamily="50" charset="-128"/>
                <a:ea typeface="游ゴシック" panose="020B0400000000000000" pitchFamily="50" charset="-128"/>
              </a:rPr>
              <a:t>まとめ</a:t>
            </a:r>
            <a:endParaRPr lang="ja-JP" altLang="ja-JP" sz="3600" b="1"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167378513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845" y="365760"/>
            <a:ext cx="7886700" cy="1325562"/>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33845" y="1828801"/>
            <a:ext cx="7886700" cy="4351337"/>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03F3BADA-230D-4212-A026-A9871BAB99F3}" type="datetime1">
              <a:rPr lang="en-US" altLang="ja-JP" smtClean="0"/>
              <a:t>3/17/2026</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8747760" y="6287137"/>
            <a:ext cx="441960" cy="365125"/>
          </a:xfrm>
          <a:prstGeom prst="rect">
            <a:avLst/>
          </a:prstGeom>
        </p:spPr>
        <p:txBody>
          <a:bodyPr vert="horz" lIns="91440" tIns="45720" rIns="91440" bIns="45720" rtlCol="0" anchor="ctr"/>
          <a:lstStyle>
            <a:lvl1pPr algn="ctr">
              <a:defRPr sz="1600">
                <a:solidFill>
                  <a:schemeClr val="tx1"/>
                </a:solidFill>
                <a:latin typeface="游ゴシック" panose="020B0400000000000000" pitchFamily="50" charset="-128"/>
                <a:ea typeface="游ゴシック" panose="020B0400000000000000" pitchFamily="50" charset="-128"/>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935007596"/>
      </p:ext>
    </p:extLst>
  </p:cSld>
  <p:clrMap bg1="lt1" tx1="dk1" bg2="lt2" tx2="dk2" accent1="accent1" accent2="accent2" accent3="accent3" accent4="accent4" accent5="accent5" accent6="accent6" hlink="hlink" folHlink="folHlink"/>
  <p:sldLayoutIdLst>
    <p:sldLayoutId id="2147483685" r:id="rId1"/>
    <p:sldLayoutId id="2147483763" r:id="rId2"/>
    <p:sldLayoutId id="2147483764" r:id="rId3"/>
    <p:sldLayoutId id="2147483758" r:id="rId4"/>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5">
            <a:extLst>
              <a:ext uri="{FF2B5EF4-FFF2-40B4-BE49-F238E27FC236}">
                <a16:creationId xmlns:a16="http://schemas.microsoft.com/office/drawing/2014/main" id="{48811655-98E4-4CCD-A0D1-19DD9BD4FD15}"/>
              </a:ext>
            </a:extLst>
          </p:cNvPr>
          <p:cNvSpPr txBox="1">
            <a:spLocks/>
          </p:cNvSpPr>
          <p:nvPr/>
        </p:nvSpPr>
        <p:spPr>
          <a:xfrm>
            <a:off x="431800" y="1653540"/>
            <a:ext cx="8280400" cy="1047751"/>
          </a:xfrm>
          <a:prstGeom prst="rect">
            <a:avLst/>
          </a:prstGeom>
        </p:spPr>
        <p:txBody>
          <a:bodyPr vert="horz" lIns="0" tIns="36000" rIns="0" bIns="0" rtlCol="0" anchor="ctr" anchorCtr="0">
            <a:noAutofit/>
          </a:bodyPr>
          <a:lstStyle>
            <a:lvl1pPr algn="ctr" defTabSz="914400" rtl="0" eaLnBrk="1" latinLnBrk="0" hangingPunct="1">
              <a:lnSpc>
                <a:spcPct val="90000"/>
              </a:lnSpc>
              <a:spcBef>
                <a:spcPct val="0"/>
              </a:spcBef>
              <a:buNone/>
              <a:defRPr kumimoji="1" sz="6000" b="1" kern="1200">
                <a:solidFill>
                  <a:schemeClr val="tx1"/>
                </a:solidFill>
                <a:latin typeface="+mj-lt"/>
                <a:ea typeface="+mj-ea"/>
                <a:cs typeface="+mj-cs"/>
              </a:defRPr>
            </a:lvl1pPr>
          </a:lstStyle>
          <a:p>
            <a:pPr>
              <a:lnSpc>
                <a:spcPct val="100000"/>
              </a:lnSpc>
            </a:pPr>
            <a:r>
              <a:rPr lang="ja-JP" altLang="en-US" sz="5400" dirty="0">
                <a:latin typeface="游ゴシック" panose="020B0400000000000000" pitchFamily="50" charset="-128"/>
                <a:ea typeface="游ゴシック" panose="020B0400000000000000" pitchFamily="50" charset="-128"/>
              </a:rPr>
              <a:t>４ 他者と共に生きる倫理</a:t>
            </a:r>
          </a:p>
        </p:txBody>
      </p:sp>
      <p:sp>
        <p:nvSpPr>
          <p:cNvPr id="6" name="字幕 6">
            <a:extLst>
              <a:ext uri="{FF2B5EF4-FFF2-40B4-BE49-F238E27FC236}">
                <a16:creationId xmlns:a16="http://schemas.microsoft.com/office/drawing/2014/main" id="{9CA9CDCF-E989-4CAB-83D6-AF27E856B26C}"/>
              </a:ext>
            </a:extLst>
          </p:cNvPr>
          <p:cNvSpPr txBox="1">
            <a:spLocks/>
          </p:cNvSpPr>
          <p:nvPr/>
        </p:nvSpPr>
        <p:spPr>
          <a:xfrm>
            <a:off x="1122854" y="4156710"/>
            <a:ext cx="6898292" cy="2178441"/>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Wingdings 2" pitchFamily="18" charset="2"/>
              <a:buNone/>
              <a:defRPr kumimoji="1" sz="2400" kern="1200">
                <a:solidFill>
                  <a:schemeClr val="tx1">
                    <a:lumMod val="75000"/>
                    <a:lumOff val="25000"/>
                  </a:schemeClr>
                </a:solidFill>
                <a:latin typeface="+mn-lt"/>
                <a:ea typeface="+mn-ea"/>
                <a:cs typeface="+mn-cs"/>
              </a:defRPr>
            </a:lvl1pPr>
            <a:lvl2pPr marL="457200" indent="0" algn="ctr" defTabSz="914400" rtl="0" eaLnBrk="1" latinLnBrk="0" hangingPunct="1">
              <a:lnSpc>
                <a:spcPct val="90000"/>
              </a:lnSpc>
              <a:spcBef>
                <a:spcPts val="500"/>
              </a:spcBef>
              <a:buFont typeface="Wingdings 2" pitchFamily="18" charset="2"/>
              <a:buNone/>
              <a:defRPr kumimoji="1" sz="28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Wingdings 2" pitchFamily="18" charset="2"/>
              <a:buNone/>
              <a:defRPr kumimoji="1" sz="24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Wingdings 2" pitchFamily="18" charset="2"/>
              <a:buNone/>
              <a:defRPr kumimoji="1" sz="20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Wingdings 2" pitchFamily="18" charset="2"/>
              <a:buNone/>
              <a:defRPr kumimoji="1" sz="2000" kern="1200">
                <a:solidFill>
                  <a:schemeClr val="tx1"/>
                </a:solidFill>
                <a:latin typeface="+mn-lt"/>
                <a:ea typeface="+mn-ea"/>
                <a:cs typeface="+mn-cs"/>
              </a:defRPr>
            </a:lvl5pPr>
            <a:lvl6pPr marL="22860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6pPr>
            <a:lvl7pPr marL="27432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7pPr>
            <a:lvl8pPr marL="32004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8pPr>
            <a:lvl9pPr marL="36576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9pPr>
          </a:lstStyle>
          <a:p>
            <a:pPr marL="1431925" indent="-1431925">
              <a:lnSpc>
                <a:spcPct val="100000"/>
              </a:lnSpc>
              <a:spcBef>
                <a:spcPts val="0"/>
              </a:spcBef>
              <a:tabLst>
                <a:tab pos="1431925" algn="l"/>
              </a:tabLst>
            </a:pPr>
            <a:r>
              <a:rPr lang="ja-JP" altLang="en-US" sz="3200" dirty="0">
                <a:latin typeface="游ゴシック" panose="020B0400000000000000" pitchFamily="50" charset="-128"/>
                <a:ea typeface="游ゴシック" panose="020B0400000000000000" pitchFamily="50" charset="-128"/>
              </a:rPr>
              <a:t>第１</a:t>
            </a:r>
            <a:r>
              <a:rPr lang="ja-JP" altLang="en-US" sz="3200" spc="600" dirty="0">
                <a:latin typeface="游ゴシック" panose="020B0400000000000000" pitchFamily="50" charset="-128"/>
                <a:ea typeface="游ゴシック" panose="020B0400000000000000" pitchFamily="50" charset="-128"/>
              </a:rPr>
              <a:t>部</a:t>
            </a:r>
            <a:r>
              <a:rPr lang="en-US" altLang="ja-JP" sz="3200" dirty="0">
                <a:latin typeface="游ゴシック" panose="020B0400000000000000" pitchFamily="50" charset="-128"/>
                <a:ea typeface="游ゴシック" panose="020B0400000000000000" pitchFamily="50" charset="-128"/>
              </a:rPr>
              <a:t>	</a:t>
            </a:r>
            <a:r>
              <a:rPr lang="ja-JP" altLang="en-US" sz="3200" dirty="0">
                <a:latin typeface="游ゴシック" panose="020B0400000000000000" pitchFamily="50" charset="-128"/>
                <a:ea typeface="游ゴシック" panose="020B0400000000000000" pitchFamily="50" charset="-128"/>
              </a:rPr>
              <a:t>公共</a:t>
            </a:r>
            <a:r>
              <a:rPr lang="ja-JP" altLang="en-US" sz="3200">
                <a:latin typeface="游ゴシック" panose="020B0400000000000000" pitchFamily="50" charset="-128"/>
                <a:ea typeface="游ゴシック" panose="020B0400000000000000" pitchFamily="50" charset="-128"/>
              </a:rPr>
              <a:t>の扉</a:t>
            </a:r>
            <a:endParaRPr lang="en-US" altLang="ja-JP" sz="3200" dirty="0">
              <a:latin typeface="游ゴシック" panose="020B0400000000000000" pitchFamily="50" charset="-128"/>
              <a:ea typeface="游ゴシック" panose="020B0400000000000000" pitchFamily="50" charset="-128"/>
            </a:endParaRPr>
          </a:p>
          <a:p>
            <a:pPr marL="1431925" indent="-1431925">
              <a:lnSpc>
                <a:spcPct val="100000"/>
              </a:lnSpc>
              <a:spcBef>
                <a:spcPts val="0"/>
              </a:spcBef>
              <a:tabLst>
                <a:tab pos="1431925" algn="l"/>
              </a:tabLst>
            </a:pPr>
            <a:r>
              <a:rPr lang="ja-JP" altLang="en-US" sz="3200" dirty="0">
                <a:latin typeface="游ゴシック" panose="020B0400000000000000" pitchFamily="50" charset="-128"/>
                <a:ea typeface="游ゴシック" panose="020B0400000000000000" pitchFamily="50" charset="-128"/>
              </a:rPr>
              <a:t>　２章</a:t>
            </a:r>
            <a:r>
              <a:rPr lang="en-US" altLang="ja-JP" sz="3200" dirty="0">
                <a:latin typeface="游ゴシック" panose="020B0400000000000000" pitchFamily="50" charset="-128"/>
                <a:ea typeface="游ゴシック" panose="020B0400000000000000" pitchFamily="50" charset="-128"/>
              </a:rPr>
              <a:t>	</a:t>
            </a:r>
            <a:r>
              <a:rPr lang="ja-JP" altLang="en-US" sz="3200" dirty="0">
                <a:latin typeface="游ゴシック" panose="020B0400000000000000" pitchFamily="50" charset="-128"/>
                <a:ea typeface="游ゴシック" panose="020B0400000000000000" pitchFamily="50" charset="-128"/>
              </a:rPr>
              <a:t>公共的な空間における人間としてのあり方・生き方</a:t>
            </a:r>
            <a:endParaRPr lang="en-US" altLang="ja-JP" sz="3200" dirty="0">
              <a:latin typeface="游ゴシック" panose="020B0400000000000000" pitchFamily="50" charset="-128"/>
              <a:ea typeface="游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82680E37-E46E-DCCD-08DE-663A70E1C317}"/>
              </a:ext>
            </a:extLst>
          </p:cNvPr>
          <p:cNvSpPr>
            <a:spLocks noGrp="1"/>
          </p:cNvSpPr>
          <p:nvPr>
            <p:ph type="sldNum" sz="quarter" idx="12"/>
          </p:nvPr>
        </p:nvSpPr>
        <p:spPr/>
        <p:txBody>
          <a:bodyPr/>
          <a:lstStyle/>
          <a:p>
            <a:fld id="{4FAB73BC-B049-4115-A692-8D63A059BFB8}" type="slidenum">
              <a:rPr lang="en-US" smtClean="0"/>
              <a:t>1</a:t>
            </a:fld>
            <a:endParaRPr lang="en-US"/>
          </a:p>
        </p:txBody>
      </p:sp>
      <p:sp>
        <p:nvSpPr>
          <p:cNvPr id="5" name="動作設定ボタン: 進む/次へ 4">
            <a:hlinkClick r:id="" action="ppaction://hlinkshowjump?jump=nextslide" highlightClick="1"/>
            <a:extLst>
              <a:ext uri="{FF2B5EF4-FFF2-40B4-BE49-F238E27FC236}">
                <a16:creationId xmlns:a16="http://schemas.microsoft.com/office/drawing/2014/main" id="{FB6F340F-5B58-6AA5-E14E-E4AA082FDFC8}"/>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8" name="Subtitle 2">
            <a:extLst>
              <a:ext uri="{FF2B5EF4-FFF2-40B4-BE49-F238E27FC236}">
                <a16:creationId xmlns:a16="http://schemas.microsoft.com/office/drawing/2014/main" id="{97134611-C160-433A-95F3-C991611DF738}"/>
              </a:ext>
            </a:extLst>
          </p:cNvPr>
          <p:cNvSpPr txBox="1">
            <a:spLocks/>
          </p:cNvSpPr>
          <p:nvPr/>
        </p:nvSpPr>
        <p:spPr>
          <a:xfrm>
            <a:off x="982980" y="835536"/>
            <a:ext cx="2880360" cy="461665"/>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Wingdings 2" pitchFamily="18" charset="2"/>
              <a:buNone/>
              <a:defRPr kumimoji="1" sz="2400" kern="1200">
                <a:solidFill>
                  <a:schemeClr val="tx1">
                    <a:lumMod val="75000"/>
                    <a:lumOff val="25000"/>
                  </a:schemeClr>
                </a:solidFill>
                <a:latin typeface="+mn-lt"/>
                <a:ea typeface="+mn-ea"/>
                <a:cs typeface="+mn-cs"/>
              </a:defRPr>
            </a:lvl1pPr>
            <a:lvl2pPr marL="457200" indent="0" algn="ctr" defTabSz="914400" rtl="0" eaLnBrk="1" latinLnBrk="0" hangingPunct="1">
              <a:lnSpc>
                <a:spcPct val="90000"/>
              </a:lnSpc>
              <a:spcBef>
                <a:spcPts val="500"/>
              </a:spcBef>
              <a:buFont typeface="Wingdings 2" pitchFamily="18" charset="2"/>
              <a:buNone/>
              <a:defRPr kumimoji="1" sz="28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Wingdings 2" pitchFamily="18" charset="2"/>
              <a:buNone/>
              <a:defRPr kumimoji="1" sz="24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Wingdings 2" pitchFamily="18" charset="2"/>
              <a:buNone/>
              <a:defRPr kumimoji="1" sz="20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Wingdings 2" pitchFamily="18" charset="2"/>
              <a:buNone/>
              <a:defRPr kumimoji="1" sz="2000" kern="1200">
                <a:solidFill>
                  <a:schemeClr val="tx1"/>
                </a:solidFill>
                <a:latin typeface="+mn-lt"/>
                <a:ea typeface="+mn-ea"/>
                <a:cs typeface="+mn-cs"/>
              </a:defRPr>
            </a:lvl5pPr>
            <a:lvl6pPr marL="22860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6pPr>
            <a:lvl7pPr marL="27432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7pPr>
            <a:lvl8pPr marL="32004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8pPr>
            <a:lvl9pPr marL="36576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9pPr>
          </a:lstStyle>
          <a:p>
            <a:pPr>
              <a:lnSpc>
                <a:spcPct val="100000"/>
              </a:lnSpc>
              <a:spcBef>
                <a:spcPts val="0"/>
              </a:spcBef>
            </a:pPr>
            <a:r>
              <a:rPr lang="ja-JP" altLang="en-US" sz="2400" b="1" dirty="0">
                <a:solidFill>
                  <a:schemeClr val="tx1"/>
                </a:solidFill>
                <a:latin typeface="游ゴシック" panose="020B0400000000000000" pitchFamily="50" charset="-128"/>
                <a:ea typeface="游ゴシック" panose="020B0400000000000000" pitchFamily="50" charset="-128"/>
              </a:rPr>
              <a:t>教科書</a:t>
            </a:r>
            <a:r>
              <a:rPr lang="en-US" altLang="ja-JP" sz="2400" b="1" dirty="0">
                <a:solidFill>
                  <a:schemeClr val="tx1"/>
                </a:solidFill>
                <a:latin typeface="游ゴシック" panose="020B0400000000000000" pitchFamily="50" charset="-128"/>
                <a:ea typeface="游ゴシック" panose="020B0400000000000000" pitchFamily="50" charset="-128"/>
              </a:rPr>
              <a:t>p. 32</a:t>
            </a:r>
            <a:r>
              <a:rPr lang="ja-JP" altLang="en-US" sz="2400" b="1" dirty="0">
                <a:solidFill>
                  <a:schemeClr val="tx1"/>
                </a:solidFill>
                <a:latin typeface="游ゴシック" panose="020B0400000000000000" pitchFamily="50" charset="-128"/>
                <a:ea typeface="游ゴシック" panose="020B0400000000000000" pitchFamily="50" charset="-128"/>
              </a:rPr>
              <a:t>～</a:t>
            </a:r>
            <a:r>
              <a:rPr lang="en-US" altLang="ja-JP" b="1" dirty="0">
                <a:solidFill>
                  <a:schemeClr val="tx1"/>
                </a:solidFill>
                <a:latin typeface="游ゴシック" panose="020B0400000000000000" pitchFamily="50" charset="-128"/>
                <a:ea typeface="游ゴシック" panose="020B0400000000000000" pitchFamily="50" charset="-128"/>
              </a:rPr>
              <a:t>33</a:t>
            </a:r>
            <a:endParaRPr lang="en-US" altLang="ja-JP" sz="2400" b="1" dirty="0">
              <a:solidFill>
                <a:schemeClr val="tx1"/>
              </a:solidFill>
              <a:latin typeface="游ゴシック" panose="020B0400000000000000" pitchFamily="50" charset="-128"/>
              <a:ea typeface="游ゴシック" panose="020B0400000000000000" pitchFamily="50" charset="-128"/>
            </a:endParaRPr>
          </a:p>
        </p:txBody>
      </p:sp>
      <p:sp>
        <p:nvSpPr>
          <p:cNvPr id="2" name="テキスト ボックス 1">
            <a:extLst>
              <a:ext uri="{FF2B5EF4-FFF2-40B4-BE49-F238E27FC236}">
                <a16:creationId xmlns:a16="http://schemas.microsoft.com/office/drawing/2014/main" id="{49482D46-F8F9-00BD-1CE7-679CC091ED63}"/>
              </a:ext>
            </a:extLst>
          </p:cNvPr>
          <p:cNvSpPr txBox="1"/>
          <p:nvPr/>
        </p:nvSpPr>
        <p:spPr>
          <a:xfrm>
            <a:off x="5868000" y="223813"/>
            <a:ext cx="3024000" cy="577081"/>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a:p>
            <a:endParaRPr lang="en-US" altLang="ja-JP" sz="1050" b="0" i="0" u="none" strike="noStrike" baseline="30000" dirty="0">
              <a:solidFill>
                <a:srgbClr val="000000"/>
              </a:solidFill>
              <a:latin typeface="游明朝" panose="02020400000000000000" pitchFamily="18" charset="-128"/>
              <a:ea typeface="游明朝" panose="02020400000000000000" pitchFamily="18" charset="-128"/>
            </a:endParaRPr>
          </a:p>
          <a:p>
            <a:pPr>
              <a:buSzPct val="80000"/>
            </a:pPr>
            <a:r>
              <a:rPr lang="en-US" altLang="ja-JP" sz="1050" b="0" i="0" u="none" strike="noStrike" baseline="30000" dirty="0">
                <a:solidFill>
                  <a:srgbClr val="000000"/>
                </a:solidFill>
                <a:latin typeface="游明朝" panose="02020400000000000000" pitchFamily="18" charset="-128"/>
                <a:ea typeface="游明朝" panose="02020400000000000000" pitchFamily="18" charset="-128"/>
              </a:rPr>
              <a:t>※</a:t>
            </a:r>
            <a:r>
              <a:rPr lang="ja-JP" altLang="en-US" sz="1050" b="0" i="0" u="none" strike="noStrike" baseline="30000" dirty="0">
                <a:solidFill>
                  <a:srgbClr val="000000"/>
                </a:solidFill>
                <a:latin typeface="游明朝" panose="02020400000000000000" pitchFamily="18" charset="-128"/>
                <a:ea typeface="游明朝" panose="02020400000000000000" pitchFamily="18" charset="-128"/>
              </a:rPr>
              <a:t>本資料はサンプルのため、内容が変更される可能性があります。</a:t>
            </a:r>
            <a:br>
              <a:rPr lang="en-US" altLang="ja-JP" sz="1050" b="0" i="0" u="none" strike="noStrike" baseline="30000" dirty="0">
                <a:solidFill>
                  <a:srgbClr val="000000"/>
                </a:solidFill>
                <a:latin typeface="游明朝" panose="02020400000000000000" pitchFamily="18" charset="-128"/>
                <a:ea typeface="游明朝" panose="02020400000000000000" pitchFamily="18" charset="-128"/>
              </a:rPr>
            </a:br>
            <a:r>
              <a:rPr lang="ja-JP" altLang="en-US" sz="1050" b="0" i="0" u="none" strike="noStrike" baseline="30000" dirty="0">
                <a:solidFill>
                  <a:srgbClr val="000000"/>
                </a:solidFill>
                <a:latin typeface="游明朝" panose="02020400000000000000" pitchFamily="18" charset="-128"/>
                <a:ea typeface="游明朝" panose="02020400000000000000" pitchFamily="18" charset="-128"/>
              </a:rPr>
              <a:t>　あらかじめご了承ください。</a:t>
            </a:r>
          </a:p>
        </p:txBody>
      </p:sp>
    </p:spTree>
    <p:extLst>
      <p:ext uri="{BB962C8B-B14F-4D97-AF65-F5344CB8AC3E}">
        <p14:creationId xmlns:p14="http://schemas.microsoft.com/office/powerpoint/2010/main" val="2340635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D22833-DAE8-9A7D-C133-6335608738CA}"/>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6B00C0F2-33D1-44C5-FB8B-CB41465FB06F}"/>
              </a:ext>
            </a:extLst>
          </p:cNvPr>
          <p:cNvSpPr txBox="1"/>
          <p:nvPr/>
        </p:nvSpPr>
        <p:spPr>
          <a:xfrm>
            <a:off x="1122697" y="5645611"/>
            <a:ext cx="6898605" cy="461665"/>
          </a:xfrm>
          <a:prstGeom prst="rect">
            <a:avLst/>
          </a:prstGeom>
          <a:noFill/>
        </p:spPr>
        <p:txBody>
          <a:bodyPr wrap="square" rtlCol="0">
            <a:spAutoFit/>
          </a:bodyPr>
          <a:lstStyle/>
          <a:p>
            <a:pPr algn="ctr"/>
            <a:r>
              <a:rPr kumimoji="1" lang="ja-JP" altLang="en-US" sz="2400" dirty="0">
                <a:latin typeface="游ゴシック" panose="020B0400000000000000" pitchFamily="50" charset="-128"/>
                <a:ea typeface="游ゴシック" panose="020B0400000000000000" pitchFamily="50" charset="-128"/>
              </a:rPr>
              <a:t>資料</a:t>
            </a:r>
            <a:r>
              <a:rPr lang="ja-JP" altLang="en-US" sz="2400" dirty="0">
                <a:latin typeface="游ゴシック" panose="020B0400000000000000" pitchFamily="50" charset="-128"/>
                <a:ea typeface="游ゴシック" panose="020B0400000000000000" pitchFamily="50" charset="-128"/>
              </a:rPr>
              <a:t>１</a:t>
            </a:r>
            <a:r>
              <a:rPr kumimoji="1" lang="ja-JP" altLang="en-US" sz="2400" dirty="0">
                <a:latin typeface="游ゴシック" panose="020B0400000000000000" pitchFamily="50" charset="-128"/>
                <a:ea typeface="游ゴシック" panose="020B0400000000000000" pitchFamily="50" charset="-128"/>
              </a:rPr>
              <a:t>　</a:t>
            </a:r>
            <a:r>
              <a:rPr lang="ja-JP" altLang="en-US" sz="2400" dirty="0">
                <a:latin typeface="游ゴシック" panose="020B0400000000000000" pitchFamily="50" charset="-128"/>
                <a:ea typeface="游ゴシック" panose="020B0400000000000000" pitchFamily="50" charset="-128"/>
              </a:rPr>
              <a:t>裁判を受けるアイヒマン</a:t>
            </a:r>
            <a:r>
              <a:rPr lang="en-US" altLang="ja-JP" sz="2400" dirty="0">
                <a:latin typeface="游ゴシック" panose="020B0400000000000000" pitchFamily="50" charset="-128"/>
                <a:ea typeface="游ゴシック" panose="020B0400000000000000" pitchFamily="50" charset="-128"/>
              </a:rPr>
              <a:t>(</a:t>
            </a:r>
            <a:r>
              <a:rPr lang="ja-JP" altLang="en-US" sz="2400" dirty="0">
                <a:latin typeface="游ゴシック" panose="020B0400000000000000" pitchFamily="50" charset="-128"/>
                <a:ea typeface="游ゴシック" panose="020B0400000000000000" pitchFamily="50" charset="-128"/>
              </a:rPr>
              <a:t>中央</a:t>
            </a:r>
            <a:r>
              <a:rPr lang="en-US" altLang="ja-JP" sz="2400" dirty="0">
                <a:latin typeface="游ゴシック" panose="020B0400000000000000" pitchFamily="50" charset="-128"/>
                <a:ea typeface="游ゴシック" panose="020B0400000000000000" pitchFamily="50" charset="-128"/>
              </a:rPr>
              <a:t>)(1961</a:t>
            </a:r>
            <a:r>
              <a:rPr lang="ja-JP" altLang="en-US" sz="2400" dirty="0">
                <a:latin typeface="游ゴシック" panose="020B0400000000000000" pitchFamily="50" charset="-128"/>
                <a:ea typeface="游ゴシック" panose="020B0400000000000000" pitchFamily="50" charset="-128"/>
              </a:rPr>
              <a:t>年</a:t>
            </a:r>
            <a:r>
              <a:rPr lang="en-US" altLang="ja-JP" sz="2400" dirty="0">
                <a:latin typeface="游ゴシック" panose="020B0400000000000000" pitchFamily="50" charset="-128"/>
                <a:ea typeface="游ゴシック" panose="020B0400000000000000" pitchFamily="50" charset="-128"/>
              </a:rPr>
              <a:t>)</a:t>
            </a:r>
            <a:endParaRPr kumimoji="1" lang="en-US" altLang="ja-JP" sz="2400" dirty="0">
              <a:latin typeface="游ゴシック" panose="020B0400000000000000" pitchFamily="50" charset="-128"/>
              <a:ea typeface="游ゴシック" panose="020B0400000000000000" pitchFamily="50" charset="-128"/>
            </a:endParaRPr>
          </a:p>
        </p:txBody>
      </p:sp>
      <p:sp>
        <p:nvSpPr>
          <p:cNvPr id="3" name="動作設定ボタン: 戻る/前へ 2">
            <a:hlinkClick r:id="" action="ppaction://hlinkshowjump?jump=previousslide" highlightClick="1"/>
            <a:extLst>
              <a:ext uri="{FF2B5EF4-FFF2-40B4-BE49-F238E27FC236}">
                <a16:creationId xmlns:a16="http://schemas.microsoft.com/office/drawing/2014/main" id="{0C81A11E-9AFF-F09C-DB2B-39E5E7140E1B}"/>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動作設定ボタン: 進む/次へ 3">
            <a:hlinkClick r:id="" action="ppaction://hlinkshowjump?jump=nextslide" highlightClick="1"/>
            <a:extLst>
              <a:ext uri="{FF2B5EF4-FFF2-40B4-BE49-F238E27FC236}">
                <a16:creationId xmlns:a16="http://schemas.microsoft.com/office/drawing/2014/main" id="{1EE7D684-47A8-9EEF-242E-00E7C75D108C}"/>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14" name="スライド番号プレースホルダー 13">
            <a:extLst>
              <a:ext uri="{FF2B5EF4-FFF2-40B4-BE49-F238E27FC236}">
                <a16:creationId xmlns:a16="http://schemas.microsoft.com/office/drawing/2014/main" id="{B8D48EAB-8DF8-659D-92B8-A857B77EB0DF}"/>
              </a:ext>
            </a:extLst>
          </p:cNvPr>
          <p:cNvSpPr>
            <a:spLocks noGrp="1"/>
          </p:cNvSpPr>
          <p:nvPr>
            <p:ph type="sldNum" sz="quarter" idx="12"/>
          </p:nvPr>
        </p:nvSpPr>
        <p:spPr/>
        <p:txBody>
          <a:bodyPr/>
          <a:lstStyle/>
          <a:p>
            <a:fld id="{4FAB73BC-B049-4115-A692-8D63A059BFB8}" type="slidenum">
              <a:rPr lang="en-US" smtClean="0"/>
              <a:t>10</a:t>
            </a:fld>
            <a:endParaRPr lang="en-US"/>
          </a:p>
        </p:txBody>
      </p:sp>
      <p:sp>
        <p:nvSpPr>
          <p:cNvPr id="2" name="テキスト ボックス 1">
            <a:extLst>
              <a:ext uri="{FF2B5EF4-FFF2-40B4-BE49-F238E27FC236}">
                <a16:creationId xmlns:a16="http://schemas.microsoft.com/office/drawing/2014/main" id="{CAA8C7A8-D183-53EC-2798-D900ADA0F9E9}"/>
              </a:ext>
            </a:extLst>
          </p:cNvPr>
          <p:cNvSpPr txBox="1"/>
          <p:nvPr/>
        </p:nvSpPr>
        <p:spPr>
          <a:xfrm>
            <a:off x="210667" y="72128"/>
            <a:ext cx="6783257" cy="646331"/>
          </a:xfrm>
          <a:prstGeom prst="rect">
            <a:avLst/>
          </a:prstGeom>
          <a:noFill/>
        </p:spPr>
        <p:txBody>
          <a:bodyPr wrap="square" rtlCol="0">
            <a:spAutoFit/>
          </a:bodyPr>
          <a:lstStyle/>
          <a:p>
            <a:r>
              <a:rPr lang="ja-JP" altLang="en-US" sz="3600" b="1" dirty="0">
                <a:latin typeface="游ゴシック" panose="020B0400000000000000" pitchFamily="50" charset="-128"/>
                <a:ea typeface="游ゴシック" panose="020B0400000000000000" pitchFamily="50" charset="-128"/>
              </a:rPr>
              <a:t>平等と公正をめぐる現代の議論</a:t>
            </a:r>
            <a:endParaRPr lang="ja-JP" altLang="ja-JP" sz="3600" b="1" dirty="0">
              <a:latin typeface="游ゴシック" panose="020B0400000000000000" pitchFamily="50" charset="-128"/>
              <a:ea typeface="游ゴシック" panose="020B0400000000000000" pitchFamily="50" charset="-128"/>
            </a:endParaRPr>
          </a:p>
        </p:txBody>
      </p:sp>
      <p:pic>
        <p:nvPicPr>
          <p:cNvPr id="8" name="図 7">
            <a:extLst>
              <a:ext uri="{FF2B5EF4-FFF2-40B4-BE49-F238E27FC236}">
                <a16:creationId xmlns:a16="http://schemas.microsoft.com/office/drawing/2014/main" id="{92E30C36-F0E9-9CFC-4264-A3C8E82CB841}"/>
              </a:ext>
            </a:extLst>
          </p:cNvPr>
          <p:cNvPicPr>
            <a:picLocks noChangeAspect="1"/>
          </p:cNvPicPr>
          <p:nvPr/>
        </p:nvPicPr>
        <p:blipFill>
          <a:blip r:embed="rId2"/>
          <a:stretch>
            <a:fillRect/>
          </a:stretch>
        </p:blipFill>
        <p:spPr>
          <a:xfrm>
            <a:off x="1248269" y="1636930"/>
            <a:ext cx="6647459" cy="3819210"/>
          </a:xfrm>
          <a:prstGeom prst="rect">
            <a:avLst/>
          </a:prstGeom>
        </p:spPr>
      </p:pic>
      <p:sp>
        <p:nvSpPr>
          <p:cNvPr id="6" name="テキスト ボックス 5">
            <a:extLst>
              <a:ext uri="{FF2B5EF4-FFF2-40B4-BE49-F238E27FC236}">
                <a16:creationId xmlns:a16="http://schemas.microsoft.com/office/drawing/2014/main" id="{B289DD54-0D5B-328F-3A3A-566E853CCC1B}"/>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8994647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8F0184-F1A9-3821-D886-87042820800A}"/>
            </a:ext>
          </a:extLst>
        </p:cNvPr>
        <p:cNvGrpSpPr/>
        <p:nvPr/>
      </p:nvGrpSpPr>
      <p:grpSpPr>
        <a:xfrm>
          <a:off x="0" y="0"/>
          <a:ext cx="0" cy="0"/>
          <a:chOff x="0" y="0"/>
          <a:chExt cx="0" cy="0"/>
        </a:xfrm>
      </p:grpSpPr>
      <p:sp>
        <p:nvSpPr>
          <p:cNvPr id="17" name="コンテンツ プレースホルダー 2">
            <a:extLst>
              <a:ext uri="{FF2B5EF4-FFF2-40B4-BE49-F238E27FC236}">
                <a16:creationId xmlns:a16="http://schemas.microsoft.com/office/drawing/2014/main" id="{518F2C8E-E474-9304-D354-FC3E120D90EE}"/>
              </a:ext>
            </a:extLst>
          </p:cNvPr>
          <p:cNvSpPr>
            <a:spLocks noGrp="1"/>
          </p:cNvSpPr>
          <p:nvPr>
            <p:ph idx="4294967295"/>
          </p:nvPr>
        </p:nvSpPr>
        <p:spPr>
          <a:xfrm>
            <a:off x="431800" y="1268414"/>
            <a:ext cx="8280400" cy="5356671"/>
          </a:xfrm>
        </p:spPr>
        <p:txBody>
          <a:bodyPr lIns="0" tIns="0" rIns="0" bIns="0">
            <a:noAutofit/>
          </a:bodyPr>
          <a:lstStyle/>
          <a:p>
            <a:pPr marL="271463" indent="-271463">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⑶　⑩ </a:t>
            </a:r>
            <a:r>
              <a:rPr lang="ja-JP" altLang="en-US" sz="3200" dirty="0">
                <a:solidFill>
                  <a:srgbClr val="FF0000"/>
                </a:solidFill>
                <a:latin typeface="游ゴシック" panose="020B0400000000000000" pitchFamily="50" charset="-128"/>
                <a:ea typeface="游ゴシック" panose="020B0400000000000000" pitchFamily="50" charset="-128"/>
              </a:rPr>
              <a:t>ハーバーマス</a:t>
            </a:r>
            <a:r>
              <a:rPr lang="ja-JP" altLang="en-US" sz="3200" dirty="0">
                <a:latin typeface="游ゴシック" panose="020B0400000000000000" pitchFamily="50" charset="-128"/>
                <a:ea typeface="游ゴシック" panose="020B0400000000000000" pitchFamily="50" charset="-128"/>
              </a:rPr>
              <a:t> </a:t>
            </a:r>
            <a:r>
              <a:rPr lang="en-US" altLang="ja-JP" sz="3200" dirty="0">
                <a:latin typeface="游ゴシック" panose="020B0400000000000000" pitchFamily="50" charset="-128"/>
                <a:ea typeface="游ゴシック" panose="020B0400000000000000" pitchFamily="50" charset="-128"/>
              </a:rPr>
              <a:t>(</a:t>
            </a:r>
            <a:r>
              <a:rPr lang="ja-JP" altLang="en-US" sz="3200" dirty="0">
                <a:latin typeface="游ゴシック" panose="020B0400000000000000" pitchFamily="50" charset="-128"/>
                <a:ea typeface="游ゴシック" panose="020B0400000000000000" pitchFamily="50" charset="-128"/>
              </a:rPr>
              <a:t>ドイツの哲学者</a:t>
            </a:r>
            <a:r>
              <a:rPr lang="en-US" altLang="ja-JP" sz="3200" dirty="0">
                <a:latin typeface="游ゴシック" panose="020B0400000000000000" pitchFamily="50" charset="-128"/>
                <a:ea typeface="游ゴシック" panose="020B0400000000000000" pitchFamily="50" charset="-128"/>
              </a:rPr>
              <a:t>)</a:t>
            </a:r>
          </a:p>
          <a:p>
            <a:pPr marL="271463" indent="-271463">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 </a:t>
            </a:r>
            <a:r>
              <a:rPr lang="ja-JP" altLang="en-US" sz="3200" dirty="0">
                <a:latin typeface="游ゴシック" panose="020B0400000000000000" pitchFamily="50" charset="-128"/>
                <a:ea typeface="游ゴシック" panose="020B0400000000000000" pitchFamily="50" charset="-128"/>
              </a:rPr>
              <a:t>他者と理性的に対話を交わし合うこと</a:t>
            </a:r>
            <a:endParaRPr lang="en-US" altLang="ja-JP" sz="3200" dirty="0">
              <a:latin typeface="游ゴシック" panose="020B0400000000000000" pitchFamily="50" charset="-128"/>
              <a:ea typeface="游ゴシック" panose="020B0400000000000000" pitchFamily="50" charset="-128"/>
            </a:endParaRPr>
          </a:p>
          <a:p>
            <a:pPr marL="271463" indent="90488">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(⑪ </a:t>
            </a:r>
            <a:r>
              <a:rPr lang="ja-JP" altLang="en-US" sz="3200" dirty="0">
                <a:solidFill>
                  <a:srgbClr val="FF0000"/>
                </a:solidFill>
                <a:latin typeface="游ゴシック" panose="020B0400000000000000" pitchFamily="50" charset="-128"/>
                <a:ea typeface="游ゴシック" panose="020B0400000000000000" pitchFamily="50" charset="-128"/>
              </a:rPr>
              <a:t>対話的理性</a:t>
            </a:r>
            <a:r>
              <a:rPr lang="ja-JP" altLang="en-US" sz="3200" dirty="0">
                <a:latin typeface="游ゴシック" panose="020B0400000000000000" pitchFamily="50" charset="-128"/>
                <a:ea typeface="游ゴシック" panose="020B0400000000000000" pitchFamily="50" charset="-128"/>
              </a:rPr>
              <a:t> </a:t>
            </a:r>
            <a:r>
              <a:rPr lang="en-US" altLang="ja-JP" sz="3200" dirty="0">
                <a:latin typeface="游ゴシック" panose="020B0400000000000000" pitchFamily="50" charset="-128"/>
                <a:ea typeface="游ゴシック" panose="020B0400000000000000" pitchFamily="50" charset="-128"/>
              </a:rPr>
              <a:t>)</a:t>
            </a:r>
            <a:r>
              <a:rPr lang="ja-JP" altLang="en-US" sz="3200" dirty="0">
                <a:latin typeface="游ゴシック" panose="020B0400000000000000" pitchFamily="50" charset="-128"/>
                <a:ea typeface="游ゴシック" panose="020B0400000000000000" pitchFamily="50" charset="-128"/>
              </a:rPr>
              <a:t>ができる公共的な空間を再構築しようとした。</a:t>
            </a:r>
          </a:p>
        </p:txBody>
      </p:sp>
      <p:sp>
        <p:nvSpPr>
          <p:cNvPr id="6" name="スライド番号プレースホルダー 5">
            <a:extLst>
              <a:ext uri="{FF2B5EF4-FFF2-40B4-BE49-F238E27FC236}">
                <a16:creationId xmlns:a16="http://schemas.microsoft.com/office/drawing/2014/main" id="{2CED85DC-DFDE-7FE9-F46D-4A2B151E3830}"/>
              </a:ext>
            </a:extLst>
          </p:cNvPr>
          <p:cNvSpPr>
            <a:spLocks noGrp="1"/>
          </p:cNvSpPr>
          <p:nvPr>
            <p:ph type="sldNum" sz="quarter" idx="12"/>
          </p:nvPr>
        </p:nvSpPr>
        <p:spPr/>
        <p:txBody>
          <a:bodyPr/>
          <a:lstStyle/>
          <a:p>
            <a:fld id="{4FAB73BC-B049-4115-A692-8D63A059BFB8}" type="slidenum">
              <a:rPr lang="en-US" smtClean="0"/>
              <a:t>11</a:t>
            </a:fld>
            <a:endParaRPr lang="en-US"/>
          </a:p>
        </p:txBody>
      </p:sp>
      <p:sp>
        <p:nvSpPr>
          <p:cNvPr id="9" name="メモ 8">
            <a:extLst>
              <a:ext uri="{FF2B5EF4-FFF2-40B4-BE49-F238E27FC236}">
                <a16:creationId xmlns:a16="http://schemas.microsoft.com/office/drawing/2014/main" id="{5DCD5675-06DB-DED2-E240-93A1DFEA4C25}"/>
              </a:ext>
            </a:extLst>
          </p:cNvPr>
          <p:cNvSpPr/>
          <p:nvPr/>
        </p:nvSpPr>
        <p:spPr>
          <a:xfrm>
            <a:off x="1690519" y="1268413"/>
            <a:ext cx="2564958" cy="458594"/>
          </a:xfrm>
          <a:prstGeom prst="foldedCorner">
            <a:avLst>
              <a:gd name="adj" fmla="val 0"/>
            </a:avLst>
          </a:prstGeom>
          <a:solidFill>
            <a:srgbClr val="F5C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A36DACE1-9D62-916E-36F3-1353F331AC96}"/>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6551BE99-039D-91D6-0828-13A1F163BAC0}"/>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BAC6762E-46F3-8169-C82F-60A2F7A72310}"/>
              </a:ext>
            </a:extLst>
          </p:cNvPr>
          <p:cNvSpPr txBox="1"/>
          <p:nvPr/>
        </p:nvSpPr>
        <p:spPr>
          <a:xfrm>
            <a:off x="210667" y="72128"/>
            <a:ext cx="6709117" cy="646331"/>
          </a:xfrm>
          <a:prstGeom prst="rect">
            <a:avLst/>
          </a:prstGeom>
          <a:noFill/>
        </p:spPr>
        <p:txBody>
          <a:bodyPr wrap="square" rtlCol="0">
            <a:spAutoFit/>
          </a:bodyPr>
          <a:lstStyle/>
          <a:p>
            <a:r>
              <a:rPr lang="ja-JP" altLang="en-US" sz="3600" b="1" dirty="0">
                <a:latin typeface="游ゴシック" panose="020B0400000000000000" pitchFamily="50" charset="-128"/>
                <a:ea typeface="游ゴシック" panose="020B0400000000000000" pitchFamily="50" charset="-128"/>
              </a:rPr>
              <a:t>平等と公正をめぐる現代の議論</a:t>
            </a:r>
            <a:endParaRPr lang="ja-JP" altLang="ja-JP" sz="3600" b="1" dirty="0">
              <a:latin typeface="游ゴシック" panose="020B0400000000000000" pitchFamily="50" charset="-128"/>
              <a:ea typeface="游ゴシック" panose="020B0400000000000000" pitchFamily="50" charset="-128"/>
            </a:endParaRPr>
          </a:p>
        </p:txBody>
      </p:sp>
      <p:sp>
        <p:nvSpPr>
          <p:cNvPr id="4" name="メモ 8">
            <a:extLst>
              <a:ext uri="{FF2B5EF4-FFF2-40B4-BE49-F238E27FC236}">
                <a16:creationId xmlns:a16="http://schemas.microsoft.com/office/drawing/2014/main" id="{B1C04FEC-79EB-0986-332B-B751D6E129CE}"/>
              </a:ext>
            </a:extLst>
          </p:cNvPr>
          <p:cNvSpPr/>
          <p:nvPr/>
        </p:nvSpPr>
        <p:spPr>
          <a:xfrm>
            <a:off x="1441626" y="2244010"/>
            <a:ext cx="2123599" cy="458594"/>
          </a:xfrm>
          <a:prstGeom prst="foldedCorner">
            <a:avLst>
              <a:gd name="adj" fmla="val 0"/>
            </a:avLst>
          </a:prstGeom>
          <a:solidFill>
            <a:srgbClr val="F5C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6BC22E11-7896-AA0E-2541-D7BFEBCDB4EA}"/>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283307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9"/>
                                        </p:tgtEl>
                                        <p:attrNameLst>
                                          <p:attrName>ppt_w</p:attrName>
                                        </p:attrNameLst>
                                      </p:cBhvr>
                                      <p:tavLst>
                                        <p:tav tm="0">
                                          <p:val>
                                            <p:strVal val="ppt_w"/>
                                          </p:val>
                                        </p:tav>
                                        <p:tav tm="100000">
                                          <p:val>
                                            <p:fltVal val="0"/>
                                          </p:val>
                                        </p:tav>
                                      </p:tavLst>
                                    </p:anim>
                                    <p:anim calcmode="lin" valueType="num">
                                      <p:cBhvr>
                                        <p:cTn id="7" dur="500"/>
                                        <p:tgtEl>
                                          <p:spTgt spid="9"/>
                                        </p:tgtEl>
                                        <p:attrNameLst>
                                          <p:attrName>ppt_h</p:attrName>
                                        </p:attrNameLst>
                                      </p:cBhvr>
                                      <p:tavLst>
                                        <p:tav tm="0">
                                          <p:val>
                                            <p:strVal val="ppt_h"/>
                                          </p:val>
                                        </p:tav>
                                        <p:tav tm="100000">
                                          <p:val>
                                            <p:fltVal val="0"/>
                                          </p:val>
                                        </p:tav>
                                      </p:tavLst>
                                    </p:anim>
                                    <p:animEffect transition="out" filter="fade">
                                      <p:cBhvr>
                                        <p:cTn id="8" dur="500"/>
                                        <p:tgtEl>
                                          <p:spTgt spid="9"/>
                                        </p:tgtEl>
                                      </p:cBhvr>
                                    </p:animEffect>
                                    <p:set>
                                      <p:cBhvr>
                                        <p:cTn id="9" dur="1" fill="hold">
                                          <p:stCondLst>
                                            <p:cond delay="499"/>
                                          </p:stCondLst>
                                        </p:cTn>
                                        <p:tgtEl>
                                          <p:spTgt spid="9"/>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53" presetClass="exit" presetSubtype="32" fill="hold" grpId="0" nodeType="clickEffect">
                                  <p:stCondLst>
                                    <p:cond delay="0"/>
                                  </p:stCondLst>
                                  <p:childTnLst>
                                    <p:anim calcmode="lin" valueType="num">
                                      <p:cBhvr>
                                        <p:cTn id="13" dur="500"/>
                                        <p:tgtEl>
                                          <p:spTgt spid="4"/>
                                        </p:tgtEl>
                                        <p:attrNameLst>
                                          <p:attrName>ppt_w</p:attrName>
                                        </p:attrNameLst>
                                      </p:cBhvr>
                                      <p:tavLst>
                                        <p:tav tm="0">
                                          <p:val>
                                            <p:strVal val="ppt_w"/>
                                          </p:val>
                                        </p:tav>
                                        <p:tav tm="100000">
                                          <p:val>
                                            <p:fltVal val="0"/>
                                          </p:val>
                                        </p:tav>
                                      </p:tavLst>
                                    </p:anim>
                                    <p:anim calcmode="lin" valueType="num">
                                      <p:cBhvr>
                                        <p:cTn id="14" dur="500"/>
                                        <p:tgtEl>
                                          <p:spTgt spid="4"/>
                                        </p:tgtEl>
                                        <p:attrNameLst>
                                          <p:attrName>ppt_h</p:attrName>
                                        </p:attrNameLst>
                                      </p:cBhvr>
                                      <p:tavLst>
                                        <p:tav tm="0">
                                          <p:val>
                                            <p:strVal val="ppt_h"/>
                                          </p:val>
                                        </p:tav>
                                        <p:tav tm="100000">
                                          <p:val>
                                            <p:fltVal val="0"/>
                                          </p:val>
                                        </p:tav>
                                      </p:tavLst>
                                    </p:anim>
                                    <p:animEffect transition="out" filter="fade">
                                      <p:cBhvr>
                                        <p:cTn id="15" dur="500"/>
                                        <p:tgtEl>
                                          <p:spTgt spid="4"/>
                                        </p:tgtEl>
                                      </p:cBhvr>
                                    </p:animEffect>
                                    <p:set>
                                      <p:cBhvr>
                                        <p:cTn id="16"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B7D8B-9E40-0059-D0CE-4C6876C5881C}"/>
            </a:ext>
          </a:extLst>
        </p:cNvPr>
        <p:cNvGrpSpPr/>
        <p:nvPr/>
      </p:nvGrpSpPr>
      <p:grpSpPr>
        <a:xfrm>
          <a:off x="0" y="0"/>
          <a:ext cx="0" cy="0"/>
          <a:chOff x="0" y="0"/>
          <a:chExt cx="0" cy="0"/>
        </a:xfrm>
      </p:grpSpPr>
      <p:sp>
        <p:nvSpPr>
          <p:cNvPr id="17" name="コンテンツ プレースホルダー 2">
            <a:extLst>
              <a:ext uri="{FF2B5EF4-FFF2-40B4-BE49-F238E27FC236}">
                <a16:creationId xmlns:a16="http://schemas.microsoft.com/office/drawing/2014/main" id="{0A0E449C-782C-06DF-2195-C82843CCC78E}"/>
              </a:ext>
            </a:extLst>
          </p:cNvPr>
          <p:cNvSpPr>
            <a:spLocks noGrp="1"/>
          </p:cNvSpPr>
          <p:nvPr>
            <p:ph idx="4294967295"/>
          </p:nvPr>
        </p:nvSpPr>
        <p:spPr>
          <a:xfrm>
            <a:off x="431800" y="1268414"/>
            <a:ext cx="8280400" cy="5356671"/>
          </a:xfrm>
        </p:spPr>
        <p:txBody>
          <a:bodyPr lIns="0" tIns="0" rIns="0" bIns="0">
            <a:noAutofit/>
          </a:bodyPr>
          <a:lstStyle/>
          <a:p>
            <a:pPr marL="271463" indent="-271463">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⑷　⑫ </a:t>
            </a:r>
            <a:r>
              <a:rPr lang="ja-JP" altLang="en-US" sz="3200" dirty="0">
                <a:solidFill>
                  <a:srgbClr val="FF0000"/>
                </a:solidFill>
                <a:latin typeface="游ゴシック" panose="020B0400000000000000" pitchFamily="50" charset="-128"/>
                <a:ea typeface="游ゴシック" panose="020B0400000000000000" pitchFamily="50" charset="-128"/>
              </a:rPr>
              <a:t>ロールズ</a:t>
            </a:r>
            <a:r>
              <a:rPr lang="ja-JP" altLang="en-US" sz="3200" dirty="0">
                <a:latin typeface="游ゴシック" panose="020B0400000000000000" pitchFamily="50" charset="-128"/>
                <a:ea typeface="游ゴシック" panose="020B0400000000000000" pitchFamily="50" charset="-128"/>
              </a:rPr>
              <a:t> </a:t>
            </a:r>
            <a:r>
              <a:rPr lang="en-US" altLang="ja-JP" sz="3200" dirty="0">
                <a:latin typeface="游ゴシック" panose="020B0400000000000000" pitchFamily="50" charset="-128"/>
                <a:ea typeface="游ゴシック" panose="020B0400000000000000" pitchFamily="50" charset="-128"/>
              </a:rPr>
              <a:t>(</a:t>
            </a:r>
            <a:r>
              <a:rPr lang="ja-JP" altLang="en-US" sz="3200" dirty="0">
                <a:latin typeface="游ゴシック" panose="020B0400000000000000" pitchFamily="50" charset="-128"/>
                <a:ea typeface="游ゴシック" panose="020B0400000000000000" pitchFamily="50" charset="-128"/>
              </a:rPr>
              <a:t>アメリカの政治哲学者</a:t>
            </a:r>
            <a:r>
              <a:rPr lang="en-US" altLang="ja-JP" sz="3200" dirty="0">
                <a:latin typeface="游ゴシック" panose="020B0400000000000000" pitchFamily="50" charset="-128"/>
                <a:ea typeface="游ゴシック" panose="020B0400000000000000" pitchFamily="50" charset="-128"/>
              </a:rPr>
              <a:t>)</a:t>
            </a:r>
          </a:p>
          <a:p>
            <a:pPr marL="271463" indent="-271463">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 </a:t>
            </a:r>
            <a:r>
              <a:rPr lang="ja-JP" altLang="en-US" sz="3200" dirty="0">
                <a:latin typeface="游ゴシック" panose="020B0400000000000000" pitchFamily="50" charset="-128"/>
                <a:ea typeface="游ゴシック" panose="020B0400000000000000" pitchFamily="50" charset="-128"/>
              </a:rPr>
              <a:t>各人がそれぞれの境遇や経済力などの立場に縛られているために、社会の不正義が生じると考えた。</a:t>
            </a:r>
          </a:p>
          <a:p>
            <a:pPr marL="1162050" indent="-446088">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▶自分の置かれた立場を知ることができないように⑬ </a:t>
            </a:r>
            <a:r>
              <a:rPr lang="ja-JP" altLang="en-US" sz="3200" dirty="0">
                <a:solidFill>
                  <a:srgbClr val="FF0000"/>
                </a:solidFill>
                <a:latin typeface="游ゴシック" panose="020B0400000000000000" pitchFamily="50" charset="-128"/>
                <a:ea typeface="游ゴシック" panose="020B0400000000000000" pitchFamily="50" charset="-128"/>
              </a:rPr>
              <a:t>無知のヴェール</a:t>
            </a:r>
            <a:r>
              <a:rPr lang="ja-JP" altLang="en-US" sz="3200" dirty="0">
                <a:latin typeface="游ゴシック" panose="020B0400000000000000" pitchFamily="50" charset="-128"/>
                <a:ea typeface="游ゴシック" panose="020B0400000000000000" pitchFamily="50" charset="-128"/>
              </a:rPr>
              <a:t> をかぶせられた人々がどのような社会を望むか、という思考実験を行い、</a:t>
            </a:r>
            <a:endParaRPr lang="en-US" altLang="ja-JP" sz="3200" dirty="0">
              <a:latin typeface="游ゴシック" panose="020B0400000000000000" pitchFamily="50" charset="-128"/>
              <a:ea typeface="游ゴシック" panose="020B0400000000000000" pitchFamily="50" charset="-128"/>
            </a:endParaRPr>
          </a:p>
          <a:p>
            <a:pPr marL="1162050" indent="90488">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⑭ </a:t>
            </a:r>
            <a:r>
              <a:rPr lang="ja-JP" altLang="en-US" sz="3200" dirty="0">
                <a:solidFill>
                  <a:srgbClr val="FF0000"/>
                </a:solidFill>
                <a:latin typeface="游ゴシック" panose="020B0400000000000000" pitchFamily="50" charset="-128"/>
                <a:ea typeface="游ゴシック" panose="020B0400000000000000" pitchFamily="50" charset="-128"/>
              </a:rPr>
              <a:t>正義の二原理</a:t>
            </a:r>
            <a:r>
              <a:rPr lang="ja-JP" altLang="en-US" sz="3200" dirty="0">
                <a:latin typeface="游ゴシック" panose="020B0400000000000000" pitchFamily="50" charset="-128"/>
                <a:ea typeface="游ゴシック" panose="020B0400000000000000" pitchFamily="50" charset="-128"/>
              </a:rPr>
              <a:t> を提唱した。</a:t>
            </a:r>
          </a:p>
        </p:txBody>
      </p:sp>
      <p:sp>
        <p:nvSpPr>
          <p:cNvPr id="6" name="スライド番号プレースホルダー 5">
            <a:extLst>
              <a:ext uri="{FF2B5EF4-FFF2-40B4-BE49-F238E27FC236}">
                <a16:creationId xmlns:a16="http://schemas.microsoft.com/office/drawing/2014/main" id="{523445E7-CC27-F6FA-FFCE-A6379C62B3D2}"/>
              </a:ext>
            </a:extLst>
          </p:cNvPr>
          <p:cNvSpPr>
            <a:spLocks noGrp="1"/>
          </p:cNvSpPr>
          <p:nvPr>
            <p:ph type="sldNum" sz="quarter" idx="12"/>
          </p:nvPr>
        </p:nvSpPr>
        <p:spPr/>
        <p:txBody>
          <a:bodyPr/>
          <a:lstStyle/>
          <a:p>
            <a:fld id="{4FAB73BC-B049-4115-A692-8D63A059BFB8}" type="slidenum">
              <a:rPr lang="en-US" smtClean="0"/>
              <a:t>12</a:t>
            </a:fld>
            <a:endParaRPr lang="en-US"/>
          </a:p>
        </p:txBody>
      </p:sp>
      <p:sp>
        <p:nvSpPr>
          <p:cNvPr id="9" name="メモ 8">
            <a:extLst>
              <a:ext uri="{FF2B5EF4-FFF2-40B4-BE49-F238E27FC236}">
                <a16:creationId xmlns:a16="http://schemas.microsoft.com/office/drawing/2014/main" id="{309FD156-2100-1FFF-7AF7-8A59CE828368}"/>
              </a:ext>
            </a:extLst>
          </p:cNvPr>
          <p:cNvSpPr/>
          <p:nvPr/>
        </p:nvSpPr>
        <p:spPr>
          <a:xfrm>
            <a:off x="1748185" y="1268413"/>
            <a:ext cx="1703378" cy="458594"/>
          </a:xfrm>
          <a:prstGeom prst="foldedCorner">
            <a:avLst>
              <a:gd name="adj" fmla="val 0"/>
            </a:avLst>
          </a:prstGeom>
          <a:solidFill>
            <a:srgbClr val="F5C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06770BE5-F2A8-1C22-CDD9-C9AE6127783E}"/>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ED873288-87B8-5B2B-96E1-68F9BA6005DF}"/>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827760AE-478A-DF9F-9442-D942EE5F5C48}"/>
              </a:ext>
            </a:extLst>
          </p:cNvPr>
          <p:cNvSpPr txBox="1"/>
          <p:nvPr/>
        </p:nvSpPr>
        <p:spPr>
          <a:xfrm>
            <a:off x="210667" y="72128"/>
            <a:ext cx="6709117" cy="646331"/>
          </a:xfrm>
          <a:prstGeom prst="rect">
            <a:avLst/>
          </a:prstGeom>
          <a:noFill/>
        </p:spPr>
        <p:txBody>
          <a:bodyPr wrap="square" rtlCol="0">
            <a:spAutoFit/>
          </a:bodyPr>
          <a:lstStyle/>
          <a:p>
            <a:r>
              <a:rPr lang="ja-JP" altLang="en-US" sz="3600" b="1" dirty="0">
                <a:latin typeface="游ゴシック" panose="020B0400000000000000" pitchFamily="50" charset="-128"/>
                <a:ea typeface="游ゴシック" panose="020B0400000000000000" pitchFamily="50" charset="-128"/>
              </a:rPr>
              <a:t>平等と公正をめぐる現代の議論</a:t>
            </a:r>
            <a:endParaRPr lang="ja-JP" altLang="ja-JP" sz="3600" b="1" dirty="0">
              <a:latin typeface="游ゴシック" panose="020B0400000000000000" pitchFamily="50" charset="-128"/>
              <a:ea typeface="游ゴシック" panose="020B0400000000000000" pitchFamily="50" charset="-128"/>
            </a:endParaRPr>
          </a:p>
        </p:txBody>
      </p:sp>
      <p:sp>
        <p:nvSpPr>
          <p:cNvPr id="4" name="メモ 8">
            <a:extLst>
              <a:ext uri="{FF2B5EF4-FFF2-40B4-BE49-F238E27FC236}">
                <a16:creationId xmlns:a16="http://schemas.microsoft.com/office/drawing/2014/main" id="{17467F50-A9CE-982D-D992-49DC7E6038A6}"/>
              </a:ext>
            </a:extLst>
          </p:cNvPr>
          <p:cNvSpPr/>
          <p:nvPr/>
        </p:nvSpPr>
        <p:spPr>
          <a:xfrm>
            <a:off x="4100087" y="3717452"/>
            <a:ext cx="2982996" cy="458594"/>
          </a:xfrm>
          <a:prstGeom prst="foldedCorner">
            <a:avLst>
              <a:gd name="adj" fmla="val 0"/>
            </a:avLst>
          </a:prstGeom>
          <a:solidFill>
            <a:srgbClr val="F5C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メモ 8">
            <a:extLst>
              <a:ext uri="{FF2B5EF4-FFF2-40B4-BE49-F238E27FC236}">
                <a16:creationId xmlns:a16="http://schemas.microsoft.com/office/drawing/2014/main" id="{7CC3C6F4-B068-7ECF-9FB5-018FA141CA06}"/>
              </a:ext>
            </a:extLst>
          </p:cNvPr>
          <p:cNvSpPr/>
          <p:nvPr/>
        </p:nvSpPr>
        <p:spPr>
          <a:xfrm>
            <a:off x="2164196" y="5163946"/>
            <a:ext cx="2556086" cy="458594"/>
          </a:xfrm>
          <a:prstGeom prst="foldedCorner">
            <a:avLst>
              <a:gd name="adj" fmla="val 0"/>
            </a:avLst>
          </a:prstGeom>
          <a:solidFill>
            <a:srgbClr val="F5C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69D7CA1F-77E2-6730-502B-093253532EBF}"/>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2844964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9"/>
                                        </p:tgtEl>
                                        <p:attrNameLst>
                                          <p:attrName>ppt_w</p:attrName>
                                        </p:attrNameLst>
                                      </p:cBhvr>
                                      <p:tavLst>
                                        <p:tav tm="0">
                                          <p:val>
                                            <p:strVal val="ppt_w"/>
                                          </p:val>
                                        </p:tav>
                                        <p:tav tm="100000">
                                          <p:val>
                                            <p:fltVal val="0"/>
                                          </p:val>
                                        </p:tav>
                                      </p:tavLst>
                                    </p:anim>
                                    <p:anim calcmode="lin" valueType="num">
                                      <p:cBhvr>
                                        <p:cTn id="7" dur="500"/>
                                        <p:tgtEl>
                                          <p:spTgt spid="9"/>
                                        </p:tgtEl>
                                        <p:attrNameLst>
                                          <p:attrName>ppt_h</p:attrName>
                                        </p:attrNameLst>
                                      </p:cBhvr>
                                      <p:tavLst>
                                        <p:tav tm="0">
                                          <p:val>
                                            <p:strVal val="ppt_h"/>
                                          </p:val>
                                        </p:tav>
                                        <p:tav tm="100000">
                                          <p:val>
                                            <p:fltVal val="0"/>
                                          </p:val>
                                        </p:tav>
                                      </p:tavLst>
                                    </p:anim>
                                    <p:animEffect transition="out" filter="fade">
                                      <p:cBhvr>
                                        <p:cTn id="8" dur="500"/>
                                        <p:tgtEl>
                                          <p:spTgt spid="9"/>
                                        </p:tgtEl>
                                      </p:cBhvr>
                                    </p:animEffect>
                                    <p:set>
                                      <p:cBhvr>
                                        <p:cTn id="9" dur="1" fill="hold">
                                          <p:stCondLst>
                                            <p:cond delay="499"/>
                                          </p:stCondLst>
                                        </p:cTn>
                                        <p:tgtEl>
                                          <p:spTgt spid="9"/>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53" presetClass="exit" presetSubtype="32" fill="hold" grpId="0" nodeType="clickEffect">
                                  <p:stCondLst>
                                    <p:cond delay="0"/>
                                  </p:stCondLst>
                                  <p:childTnLst>
                                    <p:anim calcmode="lin" valueType="num">
                                      <p:cBhvr>
                                        <p:cTn id="13" dur="500"/>
                                        <p:tgtEl>
                                          <p:spTgt spid="4"/>
                                        </p:tgtEl>
                                        <p:attrNameLst>
                                          <p:attrName>ppt_w</p:attrName>
                                        </p:attrNameLst>
                                      </p:cBhvr>
                                      <p:tavLst>
                                        <p:tav tm="0">
                                          <p:val>
                                            <p:strVal val="ppt_w"/>
                                          </p:val>
                                        </p:tav>
                                        <p:tav tm="100000">
                                          <p:val>
                                            <p:fltVal val="0"/>
                                          </p:val>
                                        </p:tav>
                                      </p:tavLst>
                                    </p:anim>
                                    <p:anim calcmode="lin" valueType="num">
                                      <p:cBhvr>
                                        <p:cTn id="14" dur="500"/>
                                        <p:tgtEl>
                                          <p:spTgt spid="4"/>
                                        </p:tgtEl>
                                        <p:attrNameLst>
                                          <p:attrName>ppt_h</p:attrName>
                                        </p:attrNameLst>
                                      </p:cBhvr>
                                      <p:tavLst>
                                        <p:tav tm="0">
                                          <p:val>
                                            <p:strVal val="ppt_h"/>
                                          </p:val>
                                        </p:tav>
                                        <p:tav tm="100000">
                                          <p:val>
                                            <p:fltVal val="0"/>
                                          </p:val>
                                        </p:tav>
                                      </p:tavLst>
                                    </p:anim>
                                    <p:animEffect transition="out" filter="fade">
                                      <p:cBhvr>
                                        <p:cTn id="15" dur="500"/>
                                        <p:tgtEl>
                                          <p:spTgt spid="4"/>
                                        </p:tgtEl>
                                      </p:cBhvr>
                                    </p:animEffect>
                                    <p:set>
                                      <p:cBhvr>
                                        <p:cTn id="16" dur="1" fill="hold">
                                          <p:stCondLst>
                                            <p:cond delay="499"/>
                                          </p:stCondLst>
                                        </p:cTn>
                                        <p:tgtEl>
                                          <p:spTgt spid="4"/>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53" presetClass="exit" presetSubtype="32" fill="hold" grpId="0" nodeType="clickEffect">
                                  <p:stCondLst>
                                    <p:cond delay="0"/>
                                  </p:stCondLst>
                                  <p:childTnLst>
                                    <p:anim calcmode="lin" valueType="num">
                                      <p:cBhvr>
                                        <p:cTn id="20" dur="500"/>
                                        <p:tgtEl>
                                          <p:spTgt spid="7"/>
                                        </p:tgtEl>
                                        <p:attrNameLst>
                                          <p:attrName>ppt_w</p:attrName>
                                        </p:attrNameLst>
                                      </p:cBhvr>
                                      <p:tavLst>
                                        <p:tav tm="0">
                                          <p:val>
                                            <p:strVal val="ppt_w"/>
                                          </p:val>
                                        </p:tav>
                                        <p:tav tm="100000">
                                          <p:val>
                                            <p:fltVal val="0"/>
                                          </p:val>
                                        </p:tav>
                                      </p:tavLst>
                                    </p:anim>
                                    <p:anim calcmode="lin" valueType="num">
                                      <p:cBhvr>
                                        <p:cTn id="21" dur="500"/>
                                        <p:tgtEl>
                                          <p:spTgt spid="7"/>
                                        </p:tgtEl>
                                        <p:attrNameLst>
                                          <p:attrName>ppt_h</p:attrName>
                                        </p:attrNameLst>
                                      </p:cBhvr>
                                      <p:tavLst>
                                        <p:tav tm="0">
                                          <p:val>
                                            <p:strVal val="ppt_h"/>
                                          </p:val>
                                        </p:tav>
                                        <p:tav tm="100000">
                                          <p:val>
                                            <p:fltVal val="0"/>
                                          </p:val>
                                        </p:tav>
                                      </p:tavLst>
                                    </p:anim>
                                    <p:animEffect transition="out" filter="fade">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8FE1EF-0D8A-1C82-9E76-443ED587A506}"/>
            </a:ext>
          </a:extLst>
        </p:cNvPr>
        <p:cNvGrpSpPr/>
        <p:nvPr/>
      </p:nvGrpSpPr>
      <p:grpSpPr>
        <a:xfrm>
          <a:off x="0" y="0"/>
          <a:ext cx="0" cy="0"/>
          <a:chOff x="0" y="0"/>
          <a:chExt cx="0" cy="0"/>
        </a:xfrm>
      </p:grpSpPr>
      <p:sp>
        <p:nvSpPr>
          <p:cNvPr id="19" name="コンテンツ プレースホルダー 2">
            <a:extLst>
              <a:ext uri="{FF2B5EF4-FFF2-40B4-BE49-F238E27FC236}">
                <a16:creationId xmlns:a16="http://schemas.microsoft.com/office/drawing/2014/main" id="{5319A4BD-C77A-46A8-DE3A-5A8421BAEB74}"/>
              </a:ext>
            </a:extLst>
          </p:cNvPr>
          <p:cNvSpPr txBox="1">
            <a:spLocks/>
          </p:cNvSpPr>
          <p:nvPr/>
        </p:nvSpPr>
        <p:spPr>
          <a:xfrm>
            <a:off x="4144730" y="3756074"/>
            <a:ext cx="4567470" cy="1433118"/>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buFont typeface="Wingdings 2" pitchFamily="18" charset="2"/>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9pPr>
          </a:lstStyle>
          <a:p>
            <a:pPr marL="1168400" indent="-449263">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⑮ </a:t>
            </a:r>
            <a:r>
              <a:rPr lang="ja-JP" altLang="en-US" sz="3200" dirty="0">
                <a:solidFill>
                  <a:srgbClr val="FF0000"/>
                </a:solidFill>
                <a:latin typeface="游ゴシック" panose="020B0400000000000000" pitchFamily="50" charset="-128"/>
                <a:ea typeface="游ゴシック" panose="020B0400000000000000" pitchFamily="50" charset="-128"/>
              </a:rPr>
              <a:t>平等な自由</a:t>
            </a:r>
            <a:endParaRPr lang="en-US" altLang="ja-JP" sz="3200" dirty="0">
              <a:solidFill>
                <a:srgbClr val="FF0000"/>
              </a:solidFill>
              <a:latin typeface="游ゴシック" panose="020B0400000000000000" pitchFamily="50" charset="-128"/>
              <a:ea typeface="游ゴシック" panose="020B0400000000000000" pitchFamily="50" charset="-128"/>
            </a:endParaRPr>
          </a:p>
          <a:p>
            <a:pPr marL="1168400" indent="-449263">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⑯ </a:t>
            </a:r>
            <a:r>
              <a:rPr lang="ja-JP" altLang="en-US" sz="3200" dirty="0">
                <a:solidFill>
                  <a:srgbClr val="FF0000"/>
                </a:solidFill>
                <a:latin typeface="游ゴシック" panose="020B0400000000000000" pitchFamily="50" charset="-128"/>
                <a:ea typeface="游ゴシック" panose="020B0400000000000000" pitchFamily="50" charset="-128"/>
              </a:rPr>
              <a:t>公正な機会均等</a:t>
            </a:r>
            <a:endParaRPr lang="en-US" altLang="ja-JP" sz="3200" dirty="0">
              <a:solidFill>
                <a:srgbClr val="FF0000"/>
              </a:solidFill>
              <a:latin typeface="游ゴシック" panose="020B0400000000000000" pitchFamily="50" charset="-128"/>
              <a:ea typeface="游ゴシック" panose="020B0400000000000000" pitchFamily="50" charset="-128"/>
            </a:endParaRPr>
          </a:p>
          <a:p>
            <a:pPr marL="1168400" indent="-449263">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⑰ </a:t>
            </a:r>
            <a:r>
              <a:rPr lang="ja-JP" altLang="en-US" sz="3200" dirty="0">
                <a:solidFill>
                  <a:srgbClr val="FF0000"/>
                </a:solidFill>
                <a:latin typeface="游ゴシック" panose="020B0400000000000000" pitchFamily="50" charset="-128"/>
                <a:ea typeface="游ゴシック" panose="020B0400000000000000" pitchFamily="50" charset="-128"/>
              </a:rPr>
              <a:t>最も恵まれない</a:t>
            </a:r>
            <a:endParaRPr lang="en-US" altLang="ja-JP" sz="3200" dirty="0">
              <a:solidFill>
                <a:srgbClr val="FF0000"/>
              </a:solidFill>
              <a:latin typeface="游ゴシック" panose="020B0400000000000000" pitchFamily="50" charset="-128"/>
              <a:ea typeface="游ゴシック" panose="020B0400000000000000" pitchFamily="50" charset="-128"/>
            </a:endParaRPr>
          </a:p>
        </p:txBody>
      </p:sp>
      <p:sp>
        <p:nvSpPr>
          <p:cNvPr id="6" name="スライド番号プレースホルダー 5">
            <a:extLst>
              <a:ext uri="{FF2B5EF4-FFF2-40B4-BE49-F238E27FC236}">
                <a16:creationId xmlns:a16="http://schemas.microsoft.com/office/drawing/2014/main" id="{C8FC1F01-BED0-5780-C407-BE47716B31B7}"/>
              </a:ext>
            </a:extLst>
          </p:cNvPr>
          <p:cNvSpPr>
            <a:spLocks noGrp="1"/>
          </p:cNvSpPr>
          <p:nvPr>
            <p:ph type="sldNum" sz="quarter" idx="12"/>
          </p:nvPr>
        </p:nvSpPr>
        <p:spPr/>
        <p:txBody>
          <a:bodyPr/>
          <a:lstStyle/>
          <a:p>
            <a:fld id="{4FAB73BC-B049-4115-A692-8D63A059BFB8}" type="slidenum">
              <a:rPr lang="en-US" smtClean="0"/>
              <a:t>13</a:t>
            </a:fld>
            <a:endParaRPr lang="en-US" dirty="0"/>
          </a:p>
        </p:txBody>
      </p:sp>
      <p:sp>
        <p:nvSpPr>
          <p:cNvPr id="2" name="動作設定ボタン: 戻る/前へ 1">
            <a:hlinkClick r:id="" action="ppaction://hlinkshowjump?jump=previousslide" highlightClick="1"/>
            <a:extLst>
              <a:ext uri="{FF2B5EF4-FFF2-40B4-BE49-F238E27FC236}">
                <a16:creationId xmlns:a16="http://schemas.microsoft.com/office/drawing/2014/main" id="{92AA5D47-246D-C588-8F8F-EC5F062DAAB5}"/>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19CFB66F-E4C6-9E0E-6FFD-780D57D61591}"/>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10" name="テキスト ボックス 9">
            <a:extLst>
              <a:ext uri="{FF2B5EF4-FFF2-40B4-BE49-F238E27FC236}">
                <a16:creationId xmlns:a16="http://schemas.microsoft.com/office/drawing/2014/main" id="{6369CD0A-4BF2-0597-15B4-87F97D5990F3}"/>
              </a:ext>
            </a:extLst>
          </p:cNvPr>
          <p:cNvSpPr txBox="1"/>
          <p:nvPr/>
        </p:nvSpPr>
        <p:spPr>
          <a:xfrm>
            <a:off x="457612" y="5342329"/>
            <a:ext cx="4140199" cy="461665"/>
          </a:xfrm>
          <a:prstGeom prst="rect">
            <a:avLst/>
          </a:prstGeom>
          <a:noFill/>
        </p:spPr>
        <p:txBody>
          <a:bodyPr wrap="square" rtlCol="0">
            <a:spAutoFit/>
          </a:bodyPr>
          <a:lstStyle/>
          <a:p>
            <a:pPr algn="ctr"/>
            <a:r>
              <a:rPr kumimoji="1" lang="ja-JP" altLang="en-US" sz="2400" dirty="0">
                <a:latin typeface="游ゴシック" panose="020B0400000000000000" pitchFamily="50" charset="-128"/>
                <a:ea typeface="游ゴシック" panose="020B0400000000000000" pitchFamily="50" charset="-128"/>
              </a:rPr>
              <a:t>資料</a:t>
            </a:r>
            <a:r>
              <a:rPr lang="ja-JP" altLang="en-US" sz="2400" dirty="0">
                <a:latin typeface="游ゴシック" panose="020B0400000000000000" pitchFamily="50" charset="-128"/>
                <a:ea typeface="游ゴシック" panose="020B0400000000000000" pitchFamily="50" charset="-128"/>
              </a:rPr>
              <a:t>３</a:t>
            </a:r>
            <a:r>
              <a:rPr kumimoji="1" lang="ja-JP" altLang="en-US" sz="2400" dirty="0">
                <a:latin typeface="游ゴシック" panose="020B0400000000000000" pitchFamily="50" charset="-128"/>
                <a:ea typeface="游ゴシック" panose="020B0400000000000000" pitchFamily="50" charset="-128"/>
              </a:rPr>
              <a:t>　</a:t>
            </a:r>
            <a:r>
              <a:rPr lang="ja-JP" altLang="en-US" sz="2400" dirty="0">
                <a:latin typeface="游ゴシック" panose="020B0400000000000000" pitchFamily="50" charset="-128"/>
                <a:ea typeface="游ゴシック" panose="020B0400000000000000" pitchFamily="50" charset="-128"/>
              </a:rPr>
              <a:t>正義の二原理</a:t>
            </a:r>
            <a:endParaRPr kumimoji="1" lang="en-US" altLang="ja-JP" sz="2400" dirty="0">
              <a:latin typeface="游ゴシック" panose="020B0400000000000000" pitchFamily="50" charset="-128"/>
              <a:ea typeface="游ゴシック" panose="020B0400000000000000" pitchFamily="50" charset="-128"/>
            </a:endParaRPr>
          </a:p>
        </p:txBody>
      </p:sp>
      <p:sp>
        <p:nvSpPr>
          <p:cNvPr id="4" name="テキスト ボックス 3">
            <a:extLst>
              <a:ext uri="{FF2B5EF4-FFF2-40B4-BE49-F238E27FC236}">
                <a16:creationId xmlns:a16="http://schemas.microsoft.com/office/drawing/2014/main" id="{CE1F4CD8-372A-FE3B-EAB3-5C9D59A22F5B}"/>
              </a:ext>
            </a:extLst>
          </p:cNvPr>
          <p:cNvSpPr txBox="1"/>
          <p:nvPr/>
        </p:nvSpPr>
        <p:spPr>
          <a:xfrm>
            <a:off x="210667" y="72128"/>
            <a:ext cx="6709117" cy="646331"/>
          </a:xfrm>
          <a:prstGeom prst="rect">
            <a:avLst/>
          </a:prstGeom>
          <a:noFill/>
        </p:spPr>
        <p:txBody>
          <a:bodyPr wrap="square" rtlCol="0">
            <a:spAutoFit/>
          </a:bodyPr>
          <a:lstStyle/>
          <a:p>
            <a:r>
              <a:rPr lang="ja-JP" altLang="en-US" sz="3600" b="1" dirty="0">
                <a:latin typeface="游ゴシック" panose="020B0400000000000000" pitchFamily="50" charset="-128"/>
                <a:ea typeface="游ゴシック" panose="020B0400000000000000" pitchFamily="50" charset="-128"/>
              </a:rPr>
              <a:t>平等と公正をめぐる現代の議論</a:t>
            </a:r>
            <a:endParaRPr lang="ja-JP" altLang="ja-JP" sz="3600" b="1" dirty="0">
              <a:latin typeface="游ゴシック" panose="020B0400000000000000" pitchFamily="50" charset="-128"/>
              <a:ea typeface="游ゴシック" panose="020B0400000000000000" pitchFamily="50" charset="-128"/>
            </a:endParaRPr>
          </a:p>
        </p:txBody>
      </p:sp>
      <p:sp>
        <p:nvSpPr>
          <p:cNvPr id="20" name="メモ 8">
            <a:extLst>
              <a:ext uri="{FF2B5EF4-FFF2-40B4-BE49-F238E27FC236}">
                <a16:creationId xmlns:a16="http://schemas.microsoft.com/office/drawing/2014/main" id="{41979774-ACE4-26C2-8499-B59F7BADEC78}"/>
              </a:ext>
            </a:extLst>
          </p:cNvPr>
          <p:cNvSpPr/>
          <p:nvPr/>
        </p:nvSpPr>
        <p:spPr>
          <a:xfrm>
            <a:off x="5355749" y="3738356"/>
            <a:ext cx="2907190" cy="458594"/>
          </a:xfrm>
          <a:prstGeom prst="foldedCorner">
            <a:avLst>
              <a:gd name="adj" fmla="val 0"/>
            </a:avLst>
          </a:prstGeom>
          <a:solidFill>
            <a:srgbClr val="F5C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 name="メモ 8">
            <a:extLst>
              <a:ext uri="{FF2B5EF4-FFF2-40B4-BE49-F238E27FC236}">
                <a16:creationId xmlns:a16="http://schemas.microsoft.com/office/drawing/2014/main" id="{5CB35B49-B189-A19E-1F41-9881677C1F1F}"/>
              </a:ext>
            </a:extLst>
          </p:cNvPr>
          <p:cNvSpPr/>
          <p:nvPr/>
        </p:nvSpPr>
        <p:spPr>
          <a:xfrm>
            <a:off x="5355749" y="4231816"/>
            <a:ext cx="2907190" cy="458594"/>
          </a:xfrm>
          <a:prstGeom prst="foldedCorner">
            <a:avLst>
              <a:gd name="adj" fmla="val 0"/>
            </a:avLst>
          </a:prstGeom>
          <a:solidFill>
            <a:srgbClr val="F5C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 name="メモ 8">
            <a:extLst>
              <a:ext uri="{FF2B5EF4-FFF2-40B4-BE49-F238E27FC236}">
                <a16:creationId xmlns:a16="http://schemas.microsoft.com/office/drawing/2014/main" id="{087BC54D-3D95-F228-44AA-7979DE23B6D9}"/>
              </a:ext>
            </a:extLst>
          </p:cNvPr>
          <p:cNvSpPr/>
          <p:nvPr/>
        </p:nvSpPr>
        <p:spPr>
          <a:xfrm>
            <a:off x="5355749" y="4725275"/>
            <a:ext cx="2907190" cy="458594"/>
          </a:xfrm>
          <a:prstGeom prst="foldedCorner">
            <a:avLst>
              <a:gd name="adj" fmla="val 0"/>
            </a:avLst>
          </a:prstGeom>
          <a:solidFill>
            <a:srgbClr val="F5C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7" name="図 6">
            <a:extLst>
              <a:ext uri="{FF2B5EF4-FFF2-40B4-BE49-F238E27FC236}">
                <a16:creationId xmlns:a16="http://schemas.microsoft.com/office/drawing/2014/main" id="{EB172218-B07C-603A-5189-2F05C99339E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50792" y="2001909"/>
            <a:ext cx="4270758" cy="3221209"/>
          </a:xfrm>
          <a:prstGeom prst="rect">
            <a:avLst/>
          </a:prstGeom>
        </p:spPr>
      </p:pic>
      <p:sp>
        <p:nvSpPr>
          <p:cNvPr id="5" name="テキスト ボックス 4">
            <a:extLst>
              <a:ext uri="{FF2B5EF4-FFF2-40B4-BE49-F238E27FC236}">
                <a16:creationId xmlns:a16="http://schemas.microsoft.com/office/drawing/2014/main" id="{B56B6F4F-B424-FB1E-D2BC-CEF9843C3004}"/>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3333664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20"/>
                                        </p:tgtEl>
                                        <p:attrNameLst>
                                          <p:attrName>ppt_w</p:attrName>
                                        </p:attrNameLst>
                                      </p:cBhvr>
                                      <p:tavLst>
                                        <p:tav tm="0">
                                          <p:val>
                                            <p:strVal val="ppt_w"/>
                                          </p:val>
                                        </p:tav>
                                        <p:tav tm="100000">
                                          <p:val>
                                            <p:fltVal val="0"/>
                                          </p:val>
                                        </p:tav>
                                      </p:tavLst>
                                    </p:anim>
                                    <p:anim calcmode="lin" valueType="num">
                                      <p:cBhvr>
                                        <p:cTn id="7" dur="500"/>
                                        <p:tgtEl>
                                          <p:spTgt spid="20"/>
                                        </p:tgtEl>
                                        <p:attrNameLst>
                                          <p:attrName>ppt_h</p:attrName>
                                        </p:attrNameLst>
                                      </p:cBhvr>
                                      <p:tavLst>
                                        <p:tav tm="0">
                                          <p:val>
                                            <p:strVal val="ppt_h"/>
                                          </p:val>
                                        </p:tav>
                                        <p:tav tm="100000">
                                          <p:val>
                                            <p:fltVal val="0"/>
                                          </p:val>
                                        </p:tav>
                                      </p:tavLst>
                                    </p:anim>
                                    <p:animEffect transition="out" filter="fade">
                                      <p:cBhvr>
                                        <p:cTn id="8" dur="500"/>
                                        <p:tgtEl>
                                          <p:spTgt spid="20"/>
                                        </p:tgtEl>
                                      </p:cBhvr>
                                    </p:animEffect>
                                    <p:set>
                                      <p:cBhvr>
                                        <p:cTn id="9" dur="1" fill="hold">
                                          <p:stCondLst>
                                            <p:cond delay="499"/>
                                          </p:stCondLst>
                                        </p:cTn>
                                        <p:tgtEl>
                                          <p:spTgt spid="20"/>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53" presetClass="exit" presetSubtype="32" fill="hold" grpId="0" nodeType="clickEffect">
                                  <p:stCondLst>
                                    <p:cond delay="0"/>
                                  </p:stCondLst>
                                  <p:childTnLst>
                                    <p:anim calcmode="lin" valueType="num">
                                      <p:cBhvr>
                                        <p:cTn id="13" dur="500"/>
                                        <p:tgtEl>
                                          <p:spTgt spid="14"/>
                                        </p:tgtEl>
                                        <p:attrNameLst>
                                          <p:attrName>ppt_w</p:attrName>
                                        </p:attrNameLst>
                                      </p:cBhvr>
                                      <p:tavLst>
                                        <p:tav tm="0">
                                          <p:val>
                                            <p:strVal val="ppt_w"/>
                                          </p:val>
                                        </p:tav>
                                        <p:tav tm="100000">
                                          <p:val>
                                            <p:fltVal val="0"/>
                                          </p:val>
                                        </p:tav>
                                      </p:tavLst>
                                    </p:anim>
                                    <p:anim calcmode="lin" valueType="num">
                                      <p:cBhvr>
                                        <p:cTn id="14" dur="500"/>
                                        <p:tgtEl>
                                          <p:spTgt spid="14"/>
                                        </p:tgtEl>
                                        <p:attrNameLst>
                                          <p:attrName>ppt_h</p:attrName>
                                        </p:attrNameLst>
                                      </p:cBhvr>
                                      <p:tavLst>
                                        <p:tav tm="0">
                                          <p:val>
                                            <p:strVal val="ppt_h"/>
                                          </p:val>
                                        </p:tav>
                                        <p:tav tm="100000">
                                          <p:val>
                                            <p:fltVal val="0"/>
                                          </p:val>
                                        </p:tav>
                                      </p:tavLst>
                                    </p:anim>
                                    <p:animEffect transition="out" filter="fade">
                                      <p:cBhvr>
                                        <p:cTn id="15" dur="500"/>
                                        <p:tgtEl>
                                          <p:spTgt spid="14"/>
                                        </p:tgtEl>
                                      </p:cBhvr>
                                    </p:animEffect>
                                    <p:set>
                                      <p:cBhvr>
                                        <p:cTn id="16" dur="1" fill="hold">
                                          <p:stCondLst>
                                            <p:cond delay="499"/>
                                          </p:stCondLst>
                                        </p:cTn>
                                        <p:tgtEl>
                                          <p:spTgt spid="14"/>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53" presetClass="exit" presetSubtype="32" fill="hold" grpId="0" nodeType="clickEffect">
                                  <p:stCondLst>
                                    <p:cond delay="0"/>
                                  </p:stCondLst>
                                  <p:childTnLst>
                                    <p:anim calcmode="lin" valueType="num">
                                      <p:cBhvr>
                                        <p:cTn id="20" dur="500"/>
                                        <p:tgtEl>
                                          <p:spTgt spid="15"/>
                                        </p:tgtEl>
                                        <p:attrNameLst>
                                          <p:attrName>ppt_w</p:attrName>
                                        </p:attrNameLst>
                                      </p:cBhvr>
                                      <p:tavLst>
                                        <p:tav tm="0">
                                          <p:val>
                                            <p:strVal val="ppt_w"/>
                                          </p:val>
                                        </p:tav>
                                        <p:tav tm="100000">
                                          <p:val>
                                            <p:fltVal val="0"/>
                                          </p:val>
                                        </p:tav>
                                      </p:tavLst>
                                    </p:anim>
                                    <p:anim calcmode="lin" valueType="num">
                                      <p:cBhvr>
                                        <p:cTn id="21" dur="500"/>
                                        <p:tgtEl>
                                          <p:spTgt spid="15"/>
                                        </p:tgtEl>
                                        <p:attrNameLst>
                                          <p:attrName>ppt_h</p:attrName>
                                        </p:attrNameLst>
                                      </p:cBhvr>
                                      <p:tavLst>
                                        <p:tav tm="0">
                                          <p:val>
                                            <p:strVal val="ppt_h"/>
                                          </p:val>
                                        </p:tav>
                                        <p:tav tm="100000">
                                          <p:val>
                                            <p:fltVal val="0"/>
                                          </p:val>
                                        </p:tav>
                                      </p:tavLst>
                                    </p:anim>
                                    <p:animEffect transition="out" filter="fade">
                                      <p:cBhvr>
                                        <p:cTn id="22" dur="500"/>
                                        <p:tgtEl>
                                          <p:spTgt spid="15"/>
                                        </p:tgtEl>
                                      </p:cBhvr>
                                    </p:animEffect>
                                    <p:set>
                                      <p:cBhvr>
                                        <p:cTn id="23"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4"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6BA28-CB5C-E063-0A10-C97A833C6B73}"/>
            </a:ext>
          </a:extLst>
        </p:cNvPr>
        <p:cNvGrpSpPr/>
        <p:nvPr/>
      </p:nvGrpSpPr>
      <p:grpSpPr>
        <a:xfrm>
          <a:off x="0" y="0"/>
          <a:ext cx="0" cy="0"/>
          <a:chOff x="0" y="0"/>
          <a:chExt cx="0" cy="0"/>
        </a:xfrm>
      </p:grpSpPr>
      <p:sp>
        <p:nvSpPr>
          <p:cNvPr id="17" name="コンテンツ プレースホルダー 2">
            <a:extLst>
              <a:ext uri="{FF2B5EF4-FFF2-40B4-BE49-F238E27FC236}">
                <a16:creationId xmlns:a16="http://schemas.microsoft.com/office/drawing/2014/main" id="{BE43441A-5947-2095-6265-F83F62219DD1}"/>
              </a:ext>
            </a:extLst>
          </p:cNvPr>
          <p:cNvSpPr>
            <a:spLocks noGrp="1"/>
          </p:cNvSpPr>
          <p:nvPr>
            <p:ph idx="4294967295"/>
          </p:nvPr>
        </p:nvSpPr>
        <p:spPr>
          <a:xfrm>
            <a:off x="431800" y="1268414"/>
            <a:ext cx="8280400" cy="5356671"/>
          </a:xfrm>
        </p:spPr>
        <p:txBody>
          <a:bodyPr lIns="0" tIns="0" rIns="0" bIns="0">
            <a:noAutofit/>
          </a:bodyPr>
          <a:lstStyle/>
          <a:p>
            <a:pPr marL="271463" indent="-271463">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⑸　⑱ </a:t>
            </a:r>
            <a:r>
              <a:rPr lang="ja-JP" altLang="en-US" sz="3200" dirty="0">
                <a:solidFill>
                  <a:srgbClr val="FF0000"/>
                </a:solidFill>
                <a:latin typeface="游ゴシック" panose="020B0400000000000000" pitchFamily="50" charset="-128"/>
                <a:ea typeface="游ゴシック" panose="020B0400000000000000" pitchFamily="50" charset="-128"/>
              </a:rPr>
              <a:t>セン</a:t>
            </a:r>
            <a:r>
              <a:rPr lang="ja-JP" altLang="en-US" sz="3200" dirty="0">
                <a:latin typeface="游ゴシック" panose="020B0400000000000000" pitchFamily="50" charset="-128"/>
                <a:ea typeface="游ゴシック" panose="020B0400000000000000" pitchFamily="50" charset="-128"/>
              </a:rPr>
              <a:t> </a:t>
            </a:r>
            <a:r>
              <a:rPr lang="en-US" altLang="ja-JP" sz="3200" dirty="0">
                <a:latin typeface="游ゴシック" panose="020B0400000000000000" pitchFamily="50" charset="-128"/>
                <a:ea typeface="游ゴシック" panose="020B0400000000000000" pitchFamily="50" charset="-128"/>
              </a:rPr>
              <a:t>(</a:t>
            </a:r>
            <a:r>
              <a:rPr lang="ja-JP" altLang="en-US" sz="3200" dirty="0">
                <a:latin typeface="游ゴシック" panose="020B0400000000000000" pitchFamily="50" charset="-128"/>
                <a:ea typeface="游ゴシック" panose="020B0400000000000000" pitchFamily="50" charset="-128"/>
              </a:rPr>
              <a:t>インドの経済学者</a:t>
            </a:r>
            <a:r>
              <a:rPr lang="en-US" altLang="ja-JP" sz="3200" dirty="0">
                <a:latin typeface="游ゴシック" panose="020B0400000000000000" pitchFamily="50" charset="-128"/>
                <a:ea typeface="游ゴシック" panose="020B0400000000000000" pitchFamily="50" charset="-128"/>
              </a:rPr>
              <a:t>)</a:t>
            </a:r>
          </a:p>
          <a:p>
            <a:pPr marL="271463" indent="-271463">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 </a:t>
            </a:r>
            <a:r>
              <a:rPr lang="ja-JP" altLang="en-US" sz="3200" dirty="0">
                <a:latin typeface="游ゴシック" panose="020B0400000000000000" pitchFamily="50" charset="-128"/>
                <a:ea typeface="游ゴシック" panose="020B0400000000000000" pitchFamily="50" charset="-128"/>
              </a:rPr>
              <a:t>現実の暮らしのなかで人々が何を必要として何ができるのかという概念である</a:t>
            </a:r>
            <a:endParaRPr lang="en-US" altLang="ja-JP" sz="3200" dirty="0">
              <a:latin typeface="游ゴシック" panose="020B0400000000000000" pitchFamily="50" charset="-128"/>
              <a:ea typeface="游ゴシック" panose="020B0400000000000000" pitchFamily="50" charset="-128"/>
            </a:endParaRPr>
          </a:p>
          <a:p>
            <a:pPr marL="271463" indent="90488">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⑲ </a:t>
            </a:r>
            <a:r>
              <a:rPr lang="ja-JP" altLang="en-US" sz="3200" dirty="0">
                <a:solidFill>
                  <a:srgbClr val="FF0000"/>
                </a:solidFill>
                <a:latin typeface="游ゴシック" panose="020B0400000000000000" pitchFamily="50" charset="-128"/>
                <a:ea typeface="游ゴシック" panose="020B0400000000000000" pitchFamily="50" charset="-128"/>
              </a:rPr>
              <a:t>ケイパビリティ</a:t>
            </a:r>
            <a:r>
              <a:rPr lang="ja-JP" altLang="en-US" sz="3200" dirty="0">
                <a:latin typeface="游ゴシック" panose="020B0400000000000000" pitchFamily="50" charset="-128"/>
                <a:ea typeface="游ゴシック" panose="020B0400000000000000" pitchFamily="50" charset="-128"/>
              </a:rPr>
              <a:t> を提起。</a:t>
            </a:r>
          </a:p>
          <a:p>
            <a:pPr marL="1162050" indent="-446088">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▶それらを満たし高めることで社会全体が幸福になっていくと唱えた。</a:t>
            </a:r>
          </a:p>
        </p:txBody>
      </p:sp>
      <p:sp>
        <p:nvSpPr>
          <p:cNvPr id="6" name="スライド番号プレースホルダー 5">
            <a:extLst>
              <a:ext uri="{FF2B5EF4-FFF2-40B4-BE49-F238E27FC236}">
                <a16:creationId xmlns:a16="http://schemas.microsoft.com/office/drawing/2014/main" id="{5F693B23-7009-0E68-66EA-B383BE2BD7D4}"/>
              </a:ext>
            </a:extLst>
          </p:cNvPr>
          <p:cNvSpPr>
            <a:spLocks noGrp="1"/>
          </p:cNvSpPr>
          <p:nvPr>
            <p:ph type="sldNum" sz="quarter" idx="12"/>
          </p:nvPr>
        </p:nvSpPr>
        <p:spPr/>
        <p:txBody>
          <a:bodyPr/>
          <a:lstStyle/>
          <a:p>
            <a:fld id="{4FAB73BC-B049-4115-A692-8D63A059BFB8}" type="slidenum">
              <a:rPr lang="en-US" smtClean="0"/>
              <a:t>14</a:t>
            </a:fld>
            <a:endParaRPr lang="en-US"/>
          </a:p>
        </p:txBody>
      </p:sp>
      <p:sp>
        <p:nvSpPr>
          <p:cNvPr id="9" name="メモ 8">
            <a:extLst>
              <a:ext uri="{FF2B5EF4-FFF2-40B4-BE49-F238E27FC236}">
                <a16:creationId xmlns:a16="http://schemas.microsoft.com/office/drawing/2014/main" id="{32E15DD4-6BE0-FB49-C363-B2FC74256D83}"/>
              </a:ext>
            </a:extLst>
          </p:cNvPr>
          <p:cNvSpPr/>
          <p:nvPr/>
        </p:nvSpPr>
        <p:spPr>
          <a:xfrm>
            <a:off x="1781137" y="1268413"/>
            <a:ext cx="846733" cy="458594"/>
          </a:xfrm>
          <a:prstGeom prst="foldedCorner">
            <a:avLst>
              <a:gd name="adj" fmla="val 0"/>
            </a:avLst>
          </a:prstGeom>
          <a:solidFill>
            <a:srgbClr val="F5C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874EEA57-87B8-BC63-8C3A-4ABDB61F1EA4}"/>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20BCC94F-9A01-2030-985A-FD40CC4EE9E6}"/>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7308E1B6-89D9-87E2-202F-F6EF3655825E}"/>
              </a:ext>
            </a:extLst>
          </p:cNvPr>
          <p:cNvSpPr txBox="1"/>
          <p:nvPr/>
        </p:nvSpPr>
        <p:spPr>
          <a:xfrm>
            <a:off x="210667" y="72128"/>
            <a:ext cx="6709117" cy="646331"/>
          </a:xfrm>
          <a:prstGeom prst="rect">
            <a:avLst/>
          </a:prstGeom>
          <a:noFill/>
        </p:spPr>
        <p:txBody>
          <a:bodyPr wrap="square" rtlCol="0">
            <a:spAutoFit/>
          </a:bodyPr>
          <a:lstStyle/>
          <a:p>
            <a:r>
              <a:rPr lang="ja-JP" altLang="en-US" sz="3600" b="1" dirty="0">
                <a:latin typeface="游ゴシック" panose="020B0400000000000000" pitchFamily="50" charset="-128"/>
                <a:ea typeface="游ゴシック" panose="020B0400000000000000" pitchFamily="50" charset="-128"/>
              </a:rPr>
              <a:t>平等と公正をめぐる現代の議論</a:t>
            </a:r>
            <a:endParaRPr lang="ja-JP" altLang="ja-JP" sz="3600" b="1" dirty="0">
              <a:latin typeface="游ゴシック" panose="020B0400000000000000" pitchFamily="50" charset="-128"/>
              <a:ea typeface="游ゴシック" panose="020B0400000000000000" pitchFamily="50" charset="-128"/>
            </a:endParaRPr>
          </a:p>
        </p:txBody>
      </p:sp>
      <p:sp>
        <p:nvSpPr>
          <p:cNvPr id="8" name="メモ 8">
            <a:extLst>
              <a:ext uri="{FF2B5EF4-FFF2-40B4-BE49-F238E27FC236}">
                <a16:creationId xmlns:a16="http://schemas.microsoft.com/office/drawing/2014/main" id="{3FF239E7-487E-72AB-F6F6-E47E7503C44B}"/>
              </a:ext>
            </a:extLst>
          </p:cNvPr>
          <p:cNvSpPr/>
          <p:nvPr/>
        </p:nvSpPr>
        <p:spPr>
          <a:xfrm>
            <a:off x="1291746" y="2708904"/>
            <a:ext cx="2836171" cy="458594"/>
          </a:xfrm>
          <a:prstGeom prst="foldedCorner">
            <a:avLst>
              <a:gd name="adj" fmla="val 0"/>
            </a:avLst>
          </a:prstGeom>
          <a:solidFill>
            <a:srgbClr val="F5C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A5670CC4-6AC4-82E6-C3D0-C7B854CA6710}"/>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1871747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9"/>
                                        </p:tgtEl>
                                        <p:attrNameLst>
                                          <p:attrName>ppt_w</p:attrName>
                                        </p:attrNameLst>
                                      </p:cBhvr>
                                      <p:tavLst>
                                        <p:tav tm="0">
                                          <p:val>
                                            <p:strVal val="ppt_w"/>
                                          </p:val>
                                        </p:tav>
                                        <p:tav tm="100000">
                                          <p:val>
                                            <p:fltVal val="0"/>
                                          </p:val>
                                        </p:tav>
                                      </p:tavLst>
                                    </p:anim>
                                    <p:anim calcmode="lin" valueType="num">
                                      <p:cBhvr>
                                        <p:cTn id="7" dur="500"/>
                                        <p:tgtEl>
                                          <p:spTgt spid="9"/>
                                        </p:tgtEl>
                                        <p:attrNameLst>
                                          <p:attrName>ppt_h</p:attrName>
                                        </p:attrNameLst>
                                      </p:cBhvr>
                                      <p:tavLst>
                                        <p:tav tm="0">
                                          <p:val>
                                            <p:strVal val="ppt_h"/>
                                          </p:val>
                                        </p:tav>
                                        <p:tav tm="100000">
                                          <p:val>
                                            <p:fltVal val="0"/>
                                          </p:val>
                                        </p:tav>
                                      </p:tavLst>
                                    </p:anim>
                                    <p:animEffect transition="out" filter="fade">
                                      <p:cBhvr>
                                        <p:cTn id="8" dur="500"/>
                                        <p:tgtEl>
                                          <p:spTgt spid="9"/>
                                        </p:tgtEl>
                                      </p:cBhvr>
                                    </p:animEffect>
                                    <p:set>
                                      <p:cBhvr>
                                        <p:cTn id="9" dur="1" fill="hold">
                                          <p:stCondLst>
                                            <p:cond delay="499"/>
                                          </p:stCondLst>
                                        </p:cTn>
                                        <p:tgtEl>
                                          <p:spTgt spid="9"/>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53" presetClass="exit" presetSubtype="32" fill="hold" grpId="0" nodeType="clickEffect">
                                  <p:stCondLst>
                                    <p:cond delay="0"/>
                                  </p:stCondLst>
                                  <p:childTnLst>
                                    <p:anim calcmode="lin" valueType="num">
                                      <p:cBhvr>
                                        <p:cTn id="13" dur="500"/>
                                        <p:tgtEl>
                                          <p:spTgt spid="8"/>
                                        </p:tgtEl>
                                        <p:attrNameLst>
                                          <p:attrName>ppt_w</p:attrName>
                                        </p:attrNameLst>
                                      </p:cBhvr>
                                      <p:tavLst>
                                        <p:tav tm="0">
                                          <p:val>
                                            <p:strVal val="ppt_w"/>
                                          </p:val>
                                        </p:tav>
                                        <p:tav tm="100000">
                                          <p:val>
                                            <p:fltVal val="0"/>
                                          </p:val>
                                        </p:tav>
                                      </p:tavLst>
                                    </p:anim>
                                    <p:anim calcmode="lin" valueType="num">
                                      <p:cBhvr>
                                        <p:cTn id="14" dur="500"/>
                                        <p:tgtEl>
                                          <p:spTgt spid="8"/>
                                        </p:tgtEl>
                                        <p:attrNameLst>
                                          <p:attrName>ppt_h</p:attrName>
                                        </p:attrNameLst>
                                      </p:cBhvr>
                                      <p:tavLst>
                                        <p:tav tm="0">
                                          <p:val>
                                            <p:strVal val="ppt_h"/>
                                          </p:val>
                                        </p:tav>
                                        <p:tav tm="100000">
                                          <p:val>
                                            <p:fltVal val="0"/>
                                          </p:val>
                                        </p:tav>
                                      </p:tavLst>
                                    </p:anim>
                                    <p:animEffect transition="out" filter="fade">
                                      <p:cBhvr>
                                        <p:cTn id="15" dur="500"/>
                                        <p:tgtEl>
                                          <p:spTgt spid="8"/>
                                        </p:tgtEl>
                                      </p:cBhvr>
                                    </p:animEffect>
                                    <p:set>
                                      <p:cBhvr>
                                        <p:cTn id="16"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F28262-E01E-5D35-E2BB-81CAA151CDA1}"/>
            </a:ext>
          </a:extLst>
        </p:cNvPr>
        <p:cNvGrpSpPr/>
        <p:nvPr/>
      </p:nvGrpSpPr>
      <p:grpSpPr>
        <a:xfrm>
          <a:off x="0" y="0"/>
          <a:ext cx="0" cy="0"/>
          <a:chOff x="0" y="0"/>
          <a:chExt cx="0" cy="0"/>
        </a:xfrm>
      </p:grpSpPr>
      <p:sp>
        <p:nvSpPr>
          <p:cNvPr id="17" name="コンテンツ プレースホルダー 2">
            <a:extLst>
              <a:ext uri="{FF2B5EF4-FFF2-40B4-BE49-F238E27FC236}">
                <a16:creationId xmlns:a16="http://schemas.microsoft.com/office/drawing/2014/main" id="{777E5F95-9EED-E319-1870-2924AB70D60A}"/>
              </a:ext>
            </a:extLst>
          </p:cNvPr>
          <p:cNvSpPr>
            <a:spLocks noGrp="1"/>
          </p:cNvSpPr>
          <p:nvPr>
            <p:ph idx="4294967295"/>
          </p:nvPr>
        </p:nvSpPr>
        <p:spPr>
          <a:xfrm>
            <a:off x="431800" y="1268414"/>
            <a:ext cx="8280400" cy="5356671"/>
          </a:xfrm>
        </p:spPr>
        <p:txBody>
          <a:bodyPr lIns="0" tIns="0" rIns="0" bIns="0">
            <a:noAutofit/>
          </a:bodyPr>
          <a:lstStyle/>
          <a:p>
            <a:pPr marL="271463" indent="-271463">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 </a:t>
            </a:r>
            <a:r>
              <a:rPr lang="ja-JP" altLang="en-US" sz="3200" dirty="0">
                <a:latin typeface="游ゴシック" panose="020B0400000000000000" pitchFamily="50" charset="-128"/>
                <a:ea typeface="游ゴシック" panose="020B0400000000000000" pitchFamily="50" charset="-128"/>
              </a:rPr>
              <a:t>先人たちの物事に対する視点や方法をヒントに今日の社会の課題をとらえ、解決方法を考える。</a:t>
            </a:r>
          </a:p>
        </p:txBody>
      </p:sp>
      <p:sp>
        <p:nvSpPr>
          <p:cNvPr id="6" name="スライド番号プレースホルダー 5">
            <a:extLst>
              <a:ext uri="{FF2B5EF4-FFF2-40B4-BE49-F238E27FC236}">
                <a16:creationId xmlns:a16="http://schemas.microsoft.com/office/drawing/2014/main" id="{18A94EC8-3F9A-7B85-4C3D-BE5A2966D88E}"/>
              </a:ext>
            </a:extLst>
          </p:cNvPr>
          <p:cNvSpPr>
            <a:spLocks noGrp="1"/>
          </p:cNvSpPr>
          <p:nvPr>
            <p:ph type="sldNum" sz="quarter" idx="12"/>
          </p:nvPr>
        </p:nvSpPr>
        <p:spPr/>
        <p:txBody>
          <a:bodyPr/>
          <a:lstStyle/>
          <a:p>
            <a:fld id="{4FAB73BC-B049-4115-A692-8D63A059BFB8}" type="slidenum">
              <a:rPr lang="en-US" smtClean="0"/>
              <a:t>15</a:t>
            </a:fld>
            <a:endParaRPr 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F9098D29-35FB-2AEA-A03F-E67DA4B9C4F6}"/>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6C4E3BC3-520F-1143-643F-7FF9586948BD}"/>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D3358EC3-94D1-AB53-E2AF-5FC52DCEE1E1}"/>
              </a:ext>
            </a:extLst>
          </p:cNvPr>
          <p:cNvSpPr txBox="1"/>
          <p:nvPr/>
        </p:nvSpPr>
        <p:spPr>
          <a:xfrm>
            <a:off x="210667" y="72128"/>
            <a:ext cx="6521209" cy="646331"/>
          </a:xfrm>
          <a:prstGeom prst="rect">
            <a:avLst/>
          </a:prstGeom>
          <a:noFill/>
        </p:spPr>
        <p:txBody>
          <a:bodyPr wrap="square" rtlCol="0">
            <a:spAutoFit/>
          </a:bodyPr>
          <a:lstStyle/>
          <a:p>
            <a:r>
              <a:rPr lang="ja-JP" altLang="en-US" sz="3600" b="1" dirty="0">
                <a:latin typeface="游ゴシック" panose="020B0400000000000000" pitchFamily="50" charset="-128"/>
                <a:ea typeface="游ゴシック" panose="020B0400000000000000" pitchFamily="50" charset="-128"/>
              </a:rPr>
              <a:t>課題と向き合うために</a:t>
            </a:r>
            <a:endParaRPr lang="ja-JP" altLang="ja-JP" sz="3600" b="1" dirty="0">
              <a:latin typeface="游ゴシック" panose="020B0400000000000000" pitchFamily="50" charset="-128"/>
              <a:ea typeface="游ゴシック" panose="020B0400000000000000" pitchFamily="50" charset="-128"/>
            </a:endParaRPr>
          </a:p>
        </p:txBody>
      </p:sp>
      <p:sp>
        <p:nvSpPr>
          <p:cNvPr id="4" name="テキスト ボックス 3">
            <a:extLst>
              <a:ext uri="{FF2B5EF4-FFF2-40B4-BE49-F238E27FC236}">
                <a16:creationId xmlns:a16="http://schemas.microsoft.com/office/drawing/2014/main" id="{5BBF1489-72B0-98F5-501C-FAEA3E0678D1}"/>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34901779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スライド番号プレースホルダー 16">
            <a:extLst>
              <a:ext uri="{FF2B5EF4-FFF2-40B4-BE49-F238E27FC236}">
                <a16:creationId xmlns:a16="http://schemas.microsoft.com/office/drawing/2014/main" id="{3232E408-7E74-2A58-91A8-F7AA26320E94}"/>
              </a:ext>
            </a:extLst>
          </p:cNvPr>
          <p:cNvSpPr>
            <a:spLocks noGrp="1"/>
          </p:cNvSpPr>
          <p:nvPr>
            <p:ph type="sldNum" sz="quarter" idx="12"/>
          </p:nvPr>
        </p:nvSpPr>
        <p:spPr/>
        <p:txBody>
          <a:bodyPr/>
          <a:lstStyle/>
          <a:p>
            <a:fld id="{4FAB73BC-B049-4115-A692-8D63A059BFB8}" type="slidenum">
              <a:rPr lang="en-US" smtClean="0"/>
              <a:t>16</a:t>
            </a:fld>
            <a:endParaRPr lang="en-US"/>
          </a:p>
        </p:txBody>
      </p:sp>
      <p:sp>
        <p:nvSpPr>
          <p:cNvPr id="7" name="テキスト プレースホルダー 6">
            <a:extLst>
              <a:ext uri="{FF2B5EF4-FFF2-40B4-BE49-F238E27FC236}">
                <a16:creationId xmlns:a16="http://schemas.microsoft.com/office/drawing/2014/main" id="{5881829E-7896-481B-B1F1-A81E369F000B}"/>
              </a:ext>
            </a:extLst>
          </p:cNvPr>
          <p:cNvSpPr>
            <a:spLocks noGrp="1"/>
          </p:cNvSpPr>
          <p:nvPr>
            <p:ph idx="4294967295"/>
          </p:nvPr>
        </p:nvSpPr>
        <p:spPr>
          <a:xfrm>
            <a:off x="431800" y="2772000"/>
            <a:ext cx="8280400" cy="3882333"/>
          </a:xfrm>
        </p:spPr>
        <p:txBody>
          <a:bodyPr lIns="108000" tIns="72000" rIns="108000" bIns="36000" anchor="t" anchorCtr="0">
            <a:noAutofit/>
          </a:bodyPr>
          <a:lstStyle/>
          <a:p>
            <a:pPr marL="0" indent="0">
              <a:lnSpc>
                <a:spcPct val="100000"/>
              </a:lnSpc>
              <a:spcBef>
                <a:spcPts val="0"/>
              </a:spcBef>
              <a:buNone/>
            </a:pPr>
            <a:r>
              <a:rPr lang="ja-JP" altLang="en-US" sz="2800" dirty="0">
                <a:solidFill>
                  <a:srgbClr val="FF0000"/>
                </a:solidFill>
                <a:latin typeface="游ゴシック" panose="020B0400000000000000" pitchFamily="50" charset="-128"/>
                <a:ea typeface="游ゴシック" panose="020B0400000000000000" pitchFamily="50" charset="-128"/>
              </a:rPr>
              <a:t>（解答例）</a:t>
            </a:r>
            <a:endParaRPr lang="en-US" altLang="ja-JP" dirty="0">
              <a:solidFill>
                <a:srgbClr val="FF0000"/>
              </a:solidFill>
              <a:latin typeface="游ゴシック" panose="020B0400000000000000" pitchFamily="50" charset="-128"/>
              <a:ea typeface="游ゴシック" panose="020B0400000000000000" pitchFamily="50" charset="-128"/>
            </a:endParaRPr>
          </a:p>
          <a:p>
            <a:pPr marL="0" indent="0">
              <a:lnSpc>
                <a:spcPct val="100000"/>
              </a:lnSpc>
              <a:spcBef>
                <a:spcPts val="0"/>
              </a:spcBef>
              <a:buNone/>
            </a:pPr>
            <a:r>
              <a:rPr lang="ja-JP" altLang="en-US" dirty="0">
                <a:solidFill>
                  <a:srgbClr val="FF0000"/>
                </a:solidFill>
                <a:latin typeface="游ゴシック" panose="020B0400000000000000" pitchFamily="50" charset="-128"/>
                <a:ea typeface="游ゴシック" panose="020B0400000000000000" pitchFamily="50" charset="-128"/>
              </a:rPr>
              <a:t>社会の格差を是正するには、すべての人が適切な機会や支援を受けられるしくみが必要である。例えば、障がいのある人や経済的に厳しい環境にある人が、自分の能力を発揮できるような教育や福祉の制度を整えることが大切だ。また、多様な立場の人々が意見を交わし、互いの状況を理解したうえで、公正な社会のあり方を考え続けることが求められる。</a:t>
            </a:r>
            <a:endParaRPr lang="ja-JP" altLang="en-US" sz="2800" dirty="0">
              <a:solidFill>
                <a:srgbClr val="FF0000"/>
              </a:solidFill>
              <a:latin typeface="游ゴシック" panose="020B0400000000000000" pitchFamily="50" charset="-128"/>
              <a:ea typeface="游ゴシック" panose="020B0400000000000000" pitchFamily="50" charset="-128"/>
            </a:endParaRPr>
          </a:p>
        </p:txBody>
      </p:sp>
      <p:sp>
        <p:nvSpPr>
          <p:cNvPr id="10" name="メモ 9"/>
          <p:cNvSpPr/>
          <p:nvPr/>
        </p:nvSpPr>
        <p:spPr>
          <a:xfrm>
            <a:off x="431800" y="2772000"/>
            <a:ext cx="8280400" cy="3882333"/>
          </a:xfrm>
          <a:prstGeom prst="foldedCorner">
            <a:avLst>
              <a:gd name="adj" fmla="val 0"/>
            </a:avLst>
          </a:prstGeom>
          <a:solidFill>
            <a:srgbClr val="F5C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動作設定ボタン: 戻る/前へ 1">
            <a:hlinkClick r:id="" action="ppaction://hlinkshowjump?jump=previousslide" highlightClick="1"/>
            <a:extLst>
              <a:ext uri="{FF2B5EF4-FFF2-40B4-BE49-F238E27FC236}">
                <a16:creationId xmlns:a16="http://schemas.microsoft.com/office/drawing/2014/main" id="{9C71DF3D-97CF-EA8E-EF4C-BEF20E5D703F}"/>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39229192-7637-D061-ADC8-07324930EA9B}"/>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コンテンツ プレースホルダー 2">
            <a:extLst>
              <a:ext uri="{FF2B5EF4-FFF2-40B4-BE49-F238E27FC236}">
                <a16:creationId xmlns:a16="http://schemas.microsoft.com/office/drawing/2014/main" id="{B691A578-AB85-CE71-FF4D-43C1F1718987}"/>
              </a:ext>
            </a:extLst>
          </p:cNvPr>
          <p:cNvSpPr txBox="1">
            <a:spLocks/>
          </p:cNvSpPr>
          <p:nvPr/>
        </p:nvSpPr>
        <p:spPr>
          <a:xfrm>
            <a:off x="1605028" y="1268413"/>
            <a:ext cx="7107172" cy="816179"/>
          </a:xfrm>
          <a:prstGeom prst="rect">
            <a:avLst/>
          </a:prstGeom>
        </p:spPr>
        <p:txBody>
          <a:bodyPr lIns="36000" tIns="0" rIns="36000" bIns="0"/>
          <a:lstStyle>
            <a:lvl1pPr marL="432000" indent="-457200" algn="just" defTabSz="914400" rtl="0" eaLnBrk="1" latinLnBrk="0" hangingPunct="1">
              <a:lnSpc>
                <a:spcPct val="100000"/>
              </a:lnSpc>
              <a:spcBef>
                <a:spcPts val="0"/>
              </a:spcBef>
              <a:buFontTx/>
              <a:buNone/>
              <a:defRPr kumimoji="1" sz="3200" kern="1200">
                <a:solidFill>
                  <a:schemeClr val="tx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defRPr/>
            </a:pPr>
            <a:r>
              <a:rPr lang="ja-JP" altLang="en-US" dirty="0">
                <a:solidFill>
                  <a:prstClr val="black"/>
                </a:solidFill>
                <a:latin typeface="游ゴシック" panose="020B0400000000000000" pitchFamily="50" charset="-128"/>
                <a:ea typeface="游ゴシック" panose="020B0400000000000000" pitchFamily="50" charset="-128"/>
              </a:rPr>
              <a:t>私たちは、格差を是正しよりよい社会をつくるうえで、どのようなことを意識すればよいのだろうか。</a:t>
            </a:r>
            <a:endParaRPr lang="ja-JP" altLang="ja-JP" dirty="0">
              <a:solidFill>
                <a:prstClr val="black"/>
              </a:solidFill>
              <a:latin typeface="游ゴシック" panose="020B0400000000000000" pitchFamily="50" charset="-128"/>
              <a:ea typeface="游ゴシック" panose="020B0400000000000000" pitchFamily="50" charset="-128"/>
            </a:endParaRPr>
          </a:p>
        </p:txBody>
      </p:sp>
      <p:pic>
        <p:nvPicPr>
          <p:cNvPr id="6" name="図 5">
            <a:extLst>
              <a:ext uri="{FF2B5EF4-FFF2-40B4-BE49-F238E27FC236}">
                <a16:creationId xmlns:a16="http://schemas.microsoft.com/office/drawing/2014/main" id="{ADB7497F-B640-3ABB-2CC7-1B27BDCE99D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431800" y="1268413"/>
            <a:ext cx="944110" cy="824751"/>
          </a:xfrm>
          <a:prstGeom prst="rect">
            <a:avLst/>
          </a:prstGeom>
        </p:spPr>
      </p:pic>
      <p:sp>
        <p:nvSpPr>
          <p:cNvPr id="5" name="テキスト ボックス 4">
            <a:extLst>
              <a:ext uri="{FF2B5EF4-FFF2-40B4-BE49-F238E27FC236}">
                <a16:creationId xmlns:a16="http://schemas.microsoft.com/office/drawing/2014/main" id="{AAB15E6A-68BF-65C4-6F62-BD3F3D7252B1}"/>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1343002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10"/>
                                        </p:tgtEl>
                                        <p:attrNameLst>
                                          <p:attrName>ppt_w</p:attrName>
                                        </p:attrNameLst>
                                      </p:cBhvr>
                                      <p:tavLst>
                                        <p:tav tm="0">
                                          <p:val>
                                            <p:strVal val="ppt_w"/>
                                          </p:val>
                                        </p:tav>
                                        <p:tav tm="100000">
                                          <p:val>
                                            <p:fltVal val="0"/>
                                          </p:val>
                                        </p:tav>
                                      </p:tavLst>
                                    </p:anim>
                                    <p:anim calcmode="lin" valueType="num">
                                      <p:cBhvr>
                                        <p:cTn id="7" dur="500"/>
                                        <p:tgtEl>
                                          <p:spTgt spid="10"/>
                                        </p:tgtEl>
                                        <p:attrNameLst>
                                          <p:attrName>ppt_h</p:attrName>
                                        </p:attrNameLst>
                                      </p:cBhvr>
                                      <p:tavLst>
                                        <p:tav tm="0">
                                          <p:val>
                                            <p:strVal val="ppt_h"/>
                                          </p:val>
                                        </p:tav>
                                        <p:tav tm="100000">
                                          <p:val>
                                            <p:fltVal val="0"/>
                                          </p:val>
                                        </p:tav>
                                      </p:tavLst>
                                    </p:anim>
                                    <p:animEffect transition="out" filter="fade">
                                      <p:cBhvr>
                                        <p:cTn id="8" dur="500"/>
                                        <p:tgtEl>
                                          <p:spTgt spid="10"/>
                                        </p:tgtEl>
                                      </p:cBhvr>
                                    </p:animEffect>
                                    <p:set>
                                      <p:cBhvr>
                                        <p:cTn id="9"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スライド番号プレースホルダー 13">
            <a:extLst>
              <a:ext uri="{FF2B5EF4-FFF2-40B4-BE49-F238E27FC236}">
                <a16:creationId xmlns:a16="http://schemas.microsoft.com/office/drawing/2014/main" id="{CD225409-E762-7585-CA07-C1EDF61AC260}"/>
              </a:ext>
            </a:extLst>
          </p:cNvPr>
          <p:cNvSpPr>
            <a:spLocks noGrp="1"/>
          </p:cNvSpPr>
          <p:nvPr>
            <p:ph type="sldNum" sz="quarter" idx="12"/>
          </p:nvPr>
        </p:nvSpPr>
        <p:spPr/>
        <p:txBody>
          <a:bodyPr/>
          <a:lstStyle/>
          <a:p>
            <a:fld id="{4FAB73BC-B049-4115-A692-8D63A059BFB8}" type="slidenum">
              <a:rPr lang="en-US" smtClean="0"/>
              <a:t>17</a:t>
            </a:fld>
            <a:endParaRPr lang="en-US"/>
          </a:p>
        </p:txBody>
      </p:sp>
      <p:sp>
        <p:nvSpPr>
          <p:cNvPr id="3" name="動作設定ボタン: 戻る/前へ 2">
            <a:hlinkClick r:id="" action="ppaction://hlinkshowjump?jump=previousslide" highlightClick="1"/>
            <a:extLst>
              <a:ext uri="{FF2B5EF4-FFF2-40B4-BE49-F238E27FC236}">
                <a16:creationId xmlns:a16="http://schemas.microsoft.com/office/drawing/2014/main" id="{DAE16166-5154-24E6-4304-CDB0E2A084BF}"/>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動作設定ボタン: 進む/次へ 3">
            <a:hlinkClick r:id="" action="ppaction://hlinkshowjump?jump=nextslide" highlightClick="1"/>
            <a:extLst>
              <a:ext uri="{FF2B5EF4-FFF2-40B4-BE49-F238E27FC236}">
                <a16:creationId xmlns:a16="http://schemas.microsoft.com/office/drawing/2014/main" id="{90A34C36-422A-0439-9F3D-64C868A57D5A}"/>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コンテンツ プレースホルダー 2">
            <a:extLst>
              <a:ext uri="{FF2B5EF4-FFF2-40B4-BE49-F238E27FC236}">
                <a16:creationId xmlns:a16="http://schemas.microsoft.com/office/drawing/2014/main" id="{5C37F2F4-1922-91EF-5BA7-265D44B1033B}"/>
              </a:ext>
            </a:extLst>
          </p:cNvPr>
          <p:cNvSpPr txBox="1">
            <a:spLocks/>
          </p:cNvSpPr>
          <p:nvPr/>
        </p:nvSpPr>
        <p:spPr>
          <a:xfrm>
            <a:off x="458543" y="2228852"/>
            <a:ext cx="8283134" cy="4321174"/>
          </a:xfrm>
          <a:prstGeom prst="rect">
            <a:avLst/>
          </a:prstGeom>
        </p:spPr>
        <p:txBody>
          <a:bodyPr lIns="0" tIns="0" rIns="0" bIns="0">
            <a:noAutofit/>
          </a:bodyPr>
          <a:lstStyle>
            <a:lvl1pPr marL="228600" indent="-228600" algn="l" defTabSz="914400" rtl="0" eaLnBrk="1" latinLnBrk="0" hangingPunct="1">
              <a:lnSpc>
                <a:spcPct val="90000"/>
              </a:lnSpc>
              <a:spcBef>
                <a:spcPts val="1000"/>
              </a:spcBef>
              <a:buFont typeface="Wingdings 2" pitchFamily="18" charset="2"/>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9pPr>
          </a:lstStyle>
          <a:p>
            <a:pPr marL="403200" indent="-403200">
              <a:lnSpc>
                <a:spcPct val="100000"/>
              </a:lnSpc>
              <a:spcBef>
                <a:spcPts val="0"/>
              </a:spcBef>
              <a:buFont typeface="Wingdings 2" pitchFamily="18" charset="2"/>
              <a:buNone/>
            </a:pPr>
            <a:endParaRPr lang="ja-JP" altLang="en-US" sz="3200" dirty="0">
              <a:latin typeface="游ゴシック" panose="020B0400000000000000" pitchFamily="50" charset="-128"/>
              <a:ea typeface="游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4CD0917A-4FDD-2019-513D-3D4276404F50}"/>
              </a:ext>
            </a:extLst>
          </p:cNvPr>
          <p:cNvSpPr txBox="1">
            <a:spLocks/>
          </p:cNvSpPr>
          <p:nvPr/>
        </p:nvSpPr>
        <p:spPr>
          <a:xfrm>
            <a:off x="1413372" y="1287323"/>
            <a:ext cx="7298827" cy="910907"/>
          </a:xfrm>
          <a:prstGeom prst="rect">
            <a:avLst/>
          </a:prstGeom>
        </p:spPr>
        <p:txBody>
          <a:bodyPr lIns="36000" tIns="0" rIns="36000" bIns="0"/>
          <a:lstStyle>
            <a:lvl1pPr marL="432000" indent="-457200" algn="just" defTabSz="914400" rtl="0" eaLnBrk="1" latinLnBrk="0" hangingPunct="1">
              <a:lnSpc>
                <a:spcPct val="100000"/>
              </a:lnSpc>
              <a:spcBef>
                <a:spcPts val="0"/>
              </a:spcBef>
              <a:buFontTx/>
              <a:buNone/>
              <a:defRPr kumimoji="1" sz="3200" kern="1200">
                <a:solidFill>
                  <a:schemeClr val="tx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defRPr/>
            </a:pPr>
            <a:r>
              <a:rPr lang="ja-JP" altLang="en-US" dirty="0">
                <a:latin typeface="游ゴシック" panose="020B0400000000000000" pitchFamily="50" charset="-128"/>
                <a:ea typeface="游ゴシック" panose="020B0400000000000000" pitchFamily="50" charset="-128"/>
              </a:rPr>
              <a:t>よりよい社会の形成に向けロールズとセンは何が重要と考えたか、それぞれ本文から探そう。</a:t>
            </a:r>
            <a:endParaRPr lang="ja-JP" altLang="ja-JP" dirty="0">
              <a:solidFill>
                <a:prstClr val="black"/>
              </a:solidFill>
              <a:latin typeface="游ゴシック" panose="020B0400000000000000" pitchFamily="50" charset="-128"/>
              <a:ea typeface="游ゴシック" panose="020B0400000000000000" pitchFamily="50" charset="-128"/>
            </a:endParaRPr>
          </a:p>
        </p:txBody>
      </p:sp>
      <p:pic>
        <p:nvPicPr>
          <p:cNvPr id="6" name="図 5">
            <a:extLst>
              <a:ext uri="{FF2B5EF4-FFF2-40B4-BE49-F238E27FC236}">
                <a16:creationId xmlns:a16="http://schemas.microsoft.com/office/drawing/2014/main" id="{FC9FC334-0C9A-714A-3ACF-3E1003998F5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431801" y="1268413"/>
            <a:ext cx="762616" cy="906858"/>
          </a:xfrm>
          <a:prstGeom prst="rect">
            <a:avLst/>
          </a:prstGeom>
        </p:spPr>
      </p:pic>
      <p:sp>
        <p:nvSpPr>
          <p:cNvPr id="2" name="テキスト ボックス 1">
            <a:extLst>
              <a:ext uri="{FF2B5EF4-FFF2-40B4-BE49-F238E27FC236}">
                <a16:creationId xmlns:a16="http://schemas.microsoft.com/office/drawing/2014/main" id="{D1F59670-2A68-157E-B564-AEDA75189BD3}"/>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10860380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A83540-BB9C-9A60-7F50-8FAF13785F24}"/>
            </a:ext>
          </a:extLst>
        </p:cNvPr>
        <p:cNvGrpSpPr/>
        <p:nvPr/>
      </p:nvGrpSpPr>
      <p:grpSpPr>
        <a:xfrm>
          <a:off x="0" y="0"/>
          <a:ext cx="0" cy="0"/>
          <a:chOff x="0" y="0"/>
          <a:chExt cx="0" cy="0"/>
        </a:xfrm>
      </p:grpSpPr>
      <p:grpSp>
        <p:nvGrpSpPr>
          <p:cNvPr id="15" name="グループ化 14">
            <a:extLst>
              <a:ext uri="{FF2B5EF4-FFF2-40B4-BE49-F238E27FC236}">
                <a16:creationId xmlns:a16="http://schemas.microsoft.com/office/drawing/2014/main" id="{2FA3B30C-6217-F6B0-8A4B-23CA82E211BE}"/>
              </a:ext>
            </a:extLst>
          </p:cNvPr>
          <p:cNvGrpSpPr/>
          <p:nvPr/>
        </p:nvGrpSpPr>
        <p:grpSpPr>
          <a:xfrm>
            <a:off x="472285" y="1269050"/>
            <a:ext cx="8199430" cy="5017447"/>
            <a:chOff x="472285" y="1269050"/>
            <a:chExt cx="8199430" cy="5017447"/>
          </a:xfrm>
        </p:grpSpPr>
        <p:pic>
          <p:nvPicPr>
            <p:cNvPr id="9" name="図 8">
              <a:extLst>
                <a:ext uri="{FF2B5EF4-FFF2-40B4-BE49-F238E27FC236}">
                  <a16:creationId xmlns:a16="http://schemas.microsoft.com/office/drawing/2014/main" id="{31B1CE75-E41F-F494-A5D9-3B67399A32E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72285" y="1269053"/>
              <a:ext cx="4099715" cy="5017444"/>
            </a:xfrm>
            <a:prstGeom prst="rect">
              <a:avLst/>
            </a:prstGeom>
            <a:ln>
              <a:solidFill>
                <a:schemeClr val="tx1"/>
              </a:solidFill>
            </a:ln>
          </p:spPr>
        </p:pic>
        <p:pic>
          <p:nvPicPr>
            <p:cNvPr id="14" name="図 13">
              <a:extLst>
                <a:ext uri="{FF2B5EF4-FFF2-40B4-BE49-F238E27FC236}">
                  <a16:creationId xmlns:a16="http://schemas.microsoft.com/office/drawing/2014/main" id="{D2BC22CC-23E7-B56B-A838-D11EAC4F393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572000" y="1269050"/>
              <a:ext cx="4099715" cy="5017444"/>
            </a:xfrm>
            <a:prstGeom prst="rect">
              <a:avLst/>
            </a:prstGeom>
            <a:ln>
              <a:solidFill>
                <a:schemeClr val="tx1"/>
              </a:solidFill>
            </a:ln>
          </p:spPr>
        </p:pic>
      </p:grpSp>
      <p:sp>
        <p:nvSpPr>
          <p:cNvPr id="3" name="動作設定ボタン: 戻る/前へ 2">
            <a:hlinkClick r:id="" action="ppaction://hlinkshowjump?jump=previousslide" highlightClick="1"/>
            <a:extLst>
              <a:ext uri="{FF2B5EF4-FFF2-40B4-BE49-F238E27FC236}">
                <a16:creationId xmlns:a16="http://schemas.microsoft.com/office/drawing/2014/main" id="{5B7863ED-4507-37DE-7E2C-881D71ACF090}"/>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動作設定ボタン: 進む/次へ 3">
            <a:hlinkClick r:id="" action="ppaction://hlinkshowjump?jump=nextslide" highlightClick="1"/>
            <a:extLst>
              <a:ext uri="{FF2B5EF4-FFF2-40B4-BE49-F238E27FC236}">
                <a16:creationId xmlns:a16="http://schemas.microsoft.com/office/drawing/2014/main" id="{DA2C213B-EDF9-A84D-1703-A96C8559C52A}"/>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21" name="スライド番号プレースホルダー 20">
            <a:extLst>
              <a:ext uri="{FF2B5EF4-FFF2-40B4-BE49-F238E27FC236}">
                <a16:creationId xmlns:a16="http://schemas.microsoft.com/office/drawing/2014/main" id="{98D105B3-F420-C647-C5F1-B834B1C8A3CF}"/>
              </a:ext>
            </a:extLst>
          </p:cNvPr>
          <p:cNvSpPr>
            <a:spLocks noGrp="1"/>
          </p:cNvSpPr>
          <p:nvPr>
            <p:ph type="sldNum" sz="quarter" idx="12"/>
          </p:nvPr>
        </p:nvSpPr>
        <p:spPr/>
        <p:txBody>
          <a:bodyPr/>
          <a:lstStyle/>
          <a:p>
            <a:fld id="{4FAB73BC-B049-4115-A692-8D63A059BFB8}" type="slidenum">
              <a:rPr lang="en-US" smtClean="0"/>
              <a:t>18</a:t>
            </a:fld>
            <a:endParaRPr lang="en-US"/>
          </a:p>
        </p:txBody>
      </p:sp>
      <p:sp>
        <p:nvSpPr>
          <p:cNvPr id="6" name="正方形/長方形 5">
            <a:extLst>
              <a:ext uri="{FF2B5EF4-FFF2-40B4-BE49-F238E27FC236}">
                <a16:creationId xmlns:a16="http://schemas.microsoft.com/office/drawing/2014/main" id="{5134DD6D-4643-6DBE-36D4-E4B2A5D42548}"/>
              </a:ext>
            </a:extLst>
          </p:cNvPr>
          <p:cNvSpPr/>
          <p:nvPr/>
        </p:nvSpPr>
        <p:spPr>
          <a:xfrm>
            <a:off x="6728459" y="4688480"/>
            <a:ext cx="481752" cy="91727"/>
          </a:xfrm>
          <a:prstGeom prst="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7" name="正方形/長方形 6">
            <a:extLst>
              <a:ext uri="{FF2B5EF4-FFF2-40B4-BE49-F238E27FC236}">
                <a16:creationId xmlns:a16="http://schemas.microsoft.com/office/drawing/2014/main" id="{0D22AC2C-5457-B2B5-154A-D11D8C0F401B}"/>
              </a:ext>
            </a:extLst>
          </p:cNvPr>
          <p:cNvSpPr/>
          <p:nvPr/>
        </p:nvSpPr>
        <p:spPr>
          <a:xfrm>
            <a:off x="4866640" y="4817948"/>
            <a:ext cx="1968726" cy="91727"/>
          </a:xfrm>
          <a:prstGeom prst="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16" name="正方形/長方形 15">
            <a:extLst>
              <a:ext uri="{FF2B5EF4-FFF2-40B4-BE49-F238E27FC236}">
                <a16:creationId xmlns:a16="http://schemas.microsoft.com/office/drawing/2014/main" id="{620F1932-0513-F162-A867-5421BFE2DF56}"/>
              </a:ext>
            </a:extLst>
          </p:cNvPr>
          <p:cNvSpPr/>
          <p:nvPr/>
        </p:nvSpPr>
        <p:spPr>
          <a:xfrm>
            <a:off x="6659880" y="5089800"/>
            <a:ext cx="550331" cy="91727"/>
          </a:xfrm>
          <a:prstGeom prst="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17" name="正方形/長方形 16">
            <a:extLst>
              <a:ext uri="{FF2B5EF4-FFF2-40B4-BE49-F238E27FC236}">
                <a16:creationId xmlns:a16="http://schemas.microsoft.com/office/drawing/2014/main" id="{DA0356F8-71B8-743B-1B03-06A5BAF3D92A}"/>
              </a:ext>
            </a:extLst>
          </p:cNvPr>
          <p:cNvSpPr/>
          <p:nvPr/>
        </p:nvSpPr>
        <p:spPr>
          <a:xfrm>
            <a:off x="4866640" y="5219268"/>
            <a:ext cx="2343571" cy="91727"/>
          </a:xfrm>
          <a:prstGeom prst="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18" name="正方形/長方形 17">
            <a:extLst>
              <a:ext uri="{FF2B5EF4-FFF2-40B4-BE49-F238E27FC236}">
                <a16:creationId xmlns:a16="http://schemas.microsoft.com/office/drawing/2014/main" id="{BA25E849-1290-D825-419C-5D9F739578EE}"/>
              </a:ext>
            </a:extLst>
          </p:cNvPr>
          <p:cNvSpPr/>
          <p:nvPr/>
        </p:nvSpPr>
        <p:spPr>
          <a:xfrm>
            <a:off x="4866640" y="5348736"/>
            <a:ext cx="2312758" cy="91727"/>
          </a:xfrm>
          <a:prstGeom prst="rect">
            <a:avLst/>
          </a:prstGeom>
          <a:solidFill>
            <a:srgbClr val="FF0000">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p>
        </p:txBody>
      </p:sp>
      <p:sp>
        <p:nvSpPr>
          <p:cNvPr id="2" name="テキスト ボックス 1">
            <a:extLst>
              <a:ext uri="{FF2B5EF4-FFF2-40B4-BE49-F238E27FC236}">
                <a16:creationId xmlns:a16="http://schemas.microsoft.com/office/drawing/2014/main" id="{5A0B3355-2C72-61E5-7D2E-DFD27E60804C}"/>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16733994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5">
            <a:extLst>
              <a:ext uri="{FF2B5EF4-FFF2-40B4-BE49-F238E27FC236}">
                <a16:creationId xmlns:a16="http://schemas.microsoft.com/office/drawing/2014/main" id="{E36DF89B-F68C-4CE4-A6CF-47861AF7DB2C}"/>
              </a:ext>
            </a:extLst>
          </p:cNvPr>
          <p:cNvSpPr txBox="1">
            <a:spLocks/>
          </p:cNvSpPr>
          <p:nvPr/>
        </p:nvSpPr>
        <p:spPr>
          <a:xfrm>
            <a:off x="623887" y="3788022"/>
            <a:ext cx="8175055" cy="1518438"/>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kumimoji="1" sz="2800" b="0" kern="1200">
                <a:solidFill>
                  <a:schemeClr val="tx1"/>
                </a:solidFill>
                <a:latin typeface="+mj-lt"/>
                <a:ea typeface="+mj-ea"/>
                <a:cs typeface="+mj-cs"/>
              </a:defRPr>
            </a:lvl1pPr>
          </a:lstStyle>
          <a:p>
            <a:r>
              <a:rPr lang="ja-JP" altLang="ja-JP" u="dotted" dirty="0">
                <a:solidFill>
                  <a:srgbClr val="FF0000"/>
                </a:solidFill>
              </a:rPr>
              <a:t>　　　　　　　　　　　　　　　　　　　　　　　　　　　　　　　　　　　　　　　　　　　　　　　　　　　</a:t>
            </a:r>
            <a:endParaRPr lang="ja-JP" altLang="ja-JP" dirty="0">
              <a:solidFill>
                <a:srgbClr val="FF0000"/>
              </a:solidFill>
            </a:endParaRPr>
          </a:p>
          <a:p>
            <a:r>
              <a:rPr lang="ja-JP" altLang="ja-JP" u="dotted" dirty="0">
                <a:solidFill>
                  <a:srgbClr val="FF0000"/>
                </a:solidFill>
              </a:rPr>
              <a:t>　　　　　　　　　　　　　　　　　　　　　　　　　　　　　　　　　　　　　　　　　　　　　　</a:t>
            </a:r>
            <a:endParaRPr lang="ja-JP" altLang="ja-JP" dirty="0">
              <a:solidFill>
                <a:srgbClr val="FF0000"/>
              </a:solidFill>
            </a:endParaRPr>
          </a:p>
          <a:p>
            <a:r>
              <a:rPr lang="ja-JP" altLang="ja-JP" u="dotted" dirty="0">
                <a:solidFill>
                  <a:srgbClr val="FF0000"/>
                </a:solidFill>
              </a:rPr>
              <a:t>　　　　　　　　　　　　　　　　　　　　　　　　　　　</a:t>
            </a:r>
            <a:endParaRPr lang="ja-JP" altLang="en-US" sz="3200" dirty="0">
              <a:solidFill>
                <a:srgbClr val="FF0000"/>
              </a:solidFill>
            </a:endParaRPr>
          </a:p>
        </p:txBody>
      </p:sp>
      <p:sp>
        <p:nvSpPr>
          <p:cNvPr id="13" name="正方形/長方形 12"/>
          <p:cNvSpPr/>
          <p:nvPr/>
        </p:nvSpPr>
        <p:spPr>
          <a:xfrm>
            <a:off x="431799" y="3060000"/>
            <a:ext cx="8280401" cy="3476191"/>
          </a:xfrm>
          <a:prstGeom prst="rect">
            <a:avLst/>
          </a:prstGeom>
          <a:solidFill>
            <a:schemeClr val="bg1"/>
          </a:solidFill>
        </p:spPr>
        <p:txBody>
          <a:bodyPr lIns="108000" tIns="108000" rIns="108000" bIns="36000" anchor="t" anchorCtr="0">
            <a:noAutofit/>
          </a:bodyPr>
          <a:lstStyle/>
          <a:p>
            <a:r>
              <a:rPr lang="ja-JP" altLang="en-US" sz="2800" dirty="0">
                <a:solidFill>
                  <a:srgbClr val="FF0000"/>
                </a:solidFill>
                <a:latin typeface="游ゴシック" panose="020B0400000000000000" pitchFamily="50" charset="-128"/>
                <a:ea typeface="游ゴシック" panose="020B0400000000000000" pitchFamily="50" charset="-128"/>
              </a:rPr>
              <a:t>（解答例）</a:t>
            </a:r>
            <a:endParaRPr lang="en-US" altLang="ja-JP" sz="2800" dirty="0">
              <a:solidFill>
                <a:srgbClr val="FF0000"/>
              </a:solidFill>
              <a:latin typeface="游ゴシック" panose="020B0400000000000000" pitchFamily="50" charset="-128"/>
              <a:ea typeface="游ゴシック" panose="020B0400000000000000" pitchFamily="50" charset="-128"/>
            </a:endParaRPr>
          </a:p>
          <a:p>
            <a:r>
              <a:rPr lang="ja-JP" altLang="en-US" sz="2800" dirty="0">
                <a:solidFill>
                  <a:srgbClr val="FF0000"/>
                </a:solidFill>
                <a:latin typeface="游ゴシック" panose="020B0400000000000000" pitchFamily="50" charset="-128"/>
                <a:ea typeface="游ゴシック" panose="020B0400000000000000" pitchFamily="50" charset="-128"/>
              </a:rPr>
              <a:t>発展途上国への支援では、人々が自身の可能性を広げ、自立した生活を送れるようにすることが重要である。そのために、教育機会の提供や医療体制の整備を進め、誰もが学び、健康を維持できる環境を整えることが求められる。また、地域ごとに異なる生活の基盤を強化することで、持続的な発展を促すことができる。</a:t>
            </a:r>
            <a:endParaRPr lang="en-US" altLang="ja-JP" sz="2800" dirty="0">
              <a:solidFill>
                <a:srgbClr val="FF0000"/>
              </a:solidFill>
              <a:latin typeface="游ゴシック" panose="020B0400000000000000" pitchFamily="50" charset="-128"/>
              <a:ea typeface="游ゴシック" panose="020B0400000000000000" pitchFamily="50" charset="-128"/>
            </a:endParaRPr>
          </a:p>
        </p:txBody>
      </p:sp>
      <p:sp>
        <p:nvSpPr>
          <p:cNvPr id="14" name="メモ 13"/>
          <p:cNvSpPr/>
          <p:nvPr/>
        </p:nvSpPr>
        <p:spPr>
          <a:xfrm>
            <a:off x="431801" y="3060000"/>
            <a:ext cx="8280399" cy="3476190"/>
          </a:xfrm>
          <a:prstGeom prst="foldedCorner">
            <a:avLst>
              <a:gd name="adj" fmla="val 0"/>
            </a:avLst>
          </a:prstGeom>
          <a:solidFill>
            <a:srgbClr val="F5C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スライド番号プレースホルダー 15">
            <a:extLst>
              <a:ext uri="{FF2B5EF4-FFF2-40B4-BE49-F238E27FC236}">
                <a16:creationId xmlns:a16="http://schemas.microsoft.com/office/drawing/2014/main" id="{24FCFBFC-582A-6920-88BE-FC8D09E09979}"/>
              </a:ext>
            </a:extLst>
          </p:cNvPr>
          <p:cNvSpPr>
            <a:spLocks noGrp="1"/>
          </p:cNvSpPr>
          <p:nvPr>
            <p:ph type="sldNum" sz="quarter" idx="12"/>
          </p:nvPr>
        </p:nvSpPr>
        <p:spPr/>
        <p:txBody>
          <a:bodyPr/>
          <a:lstStyle/>
          <a:p>
            <a:fld id="{4FAB73BC-B049-4115-A692-8D63A059BFB8}" type="slidenum">
              <a:rPr lang="en-US" smtClean="0"/>
              <a:t>19</a:t>
            </a:fld>
            <a:endParaRPr lang="en-US" dirty="0"/>
          </a:p>
        </p:txBody>
      </p:sp>
      <p:sp>
        <p:nvSpPr>
          <p:cNvPr id="17" name="動作設定ボタン: 戻る/前へ 16">
            <a:hlinkClick r:id="" action="ppaction://hlinkshowjump?jump=previousslide" highlightClick="1"/>
            <a:extLst>
              <a:ext uri="{FF2B5EF4-FFF2-40B4-BE49-F238E27FC236}">
                <a16:creationId xmlns:a16="http://schemas.microsoft.com/office/drawing/2014/main" id="{943FB4C6-C40B-9D51-65AD-E5C74A73E1FB}"/>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2" name="コンテンツ プレースホルダー 2">
            <a:extLst>
              <a:ext uri="{FF2B5EF4-FFF2-40B4-BE49-F238E27FC236}">
                <a16:creationId xmlns:a16="http://schemas.microsoft.com/office/drawing/2014/main" id="{D53B1776-4F0C-3863-0D88-92550FDCB89C}"/>
              </a:ext>
            </a:extLst>
          </p:cNvPr>
          <p:cNvSpPr txBox="1">
            <a:spLocks/>
          </p:cNvSpPr>
          <p:nvPr/>
        </p:nvSpPr>
        <p:spPr>
          <a:xfrm>
            <a:off x="1413372" y="1271906"/>
            <a:ext cx="7298827" cy="1535439"/>
          </a:xfrm>
          <a:prstGeom prst="rect">
            <a:avLst/>
          </a:prstGeom>
        </p:spPr>
        <p:txBody>
          <a:bodyPr lIns="36000" tIns="0" rIns="36000" bIns="0"/>
          <a:lstStyle>
            <a:lvl1pPr marL="432000" indent="-457200" algn="just" defTabSz="914400" rtl="0" eaLnBrk="1" latinLnBrk="0" hangingPunct="1">
              <a:lnSpc>
                <a:spcPct val="100000"/>
              </a:lnSpc>
              <a:spcBef>
                <a:spcPts val="0"/>
              </a:spcBef>
              <a:buFontTx/>
              <a:buNone/>
              <a:defRPr kumimoji="1" sz="3200" kern="1200">
                <a:solidFill>
                  <a:schemeClr val="tx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defRPr/>
            </a:pPr>
            <a:r>
              <a:rPr lang="ja-JP" altLang="en-US" dirty="0">
                <a:solidFill>
                  <a:prstClr val="black"/>
                </a:solidFill>
                <a:latin typeface="游ゴシック" panose="020B0400000000000000" pitchFamily="50" charset="-128"/>
                <a:ea typeface="游ゴシック" panose="020B0400000000000000" pitchFamily="50" charset="-128"/>
              </a:rPr>
              <a:t>発展途上国にはどのような支援が適切か、ケイパビリティの視点を踏まえて説明しよう。</a:t>
            </a:r>
            <a:endParaRPr lang="ja-JP" altLang="ja-JP" dirty="0">
              <a:solidFill>
                <a:prstClr val="black"/>
              </a:solidFill>
              <a:latin typeface="游ゴシック" panose="020B0400000000000000" pitchFamily="50" charset="-128"/>
              <a:ea typeface="游ゴシック" panose="020B0400000000000000" pitchFamily="50" charset="-128"/>
            </a:endParaRPr>
          </a:p>
        </p:txBody>
      </p:sp>
      <p:pic>
        <p:nvPicPr>
          <p:cNvPr id="4" name="図 3">
            <a:extLst>
              <a:ext uri="{FF2B5EF4-FFF2-40B4-BE49-F238E27FC236}">
                <a16:creationId xmlns:a16="http://schemas.microsoft.com/office/drawing/2014/main" id="{F106D984-A5EB-9AE1-47A7-A0A401004DD8}"/>
              </a:ext>
            </a:extLst>
          </p:cNvPr>
          <p:cNvPicPr>
            <a:picLocks noChangeAspect="1"/>
          </p:cNvPicPr>
          <p:nvPr/>
        </p:nvPicPr>
        <p:blipFill>
          <a:blip r:embed="rId2">
            <a:extLst>
              <a:ext uri="{28A0092B-C50C-407E-A947-70E740481C1C}">
                <a14:useLocalDpi xmlns:a14="http://schemas.microsoft.com/office/drawing/2010/main" val="0"/>
              </a:ext>
            </a:extLst>
          </a:blip>
          <a:srcRect l="8985" t="16908" r="8841" b="15652"/>
          <a:stretch>
            <a:fillRect/>
          </a:stretch>
        </p:blipFill>
        <p:spPr>
          <a:xfrm>
            <a:off x="431799" y="1271906"/>
            <a:ext cx="795757" cy="979609"/>
          </a:xfrm>
          <a:prstGeom prst="rect">
            <a:avLst/>
          </a:prstGeom>
        </p:spPr>
      </p:pic>
      <p:sp>
        <p:nvSpPr>
          <p:cNvPr id="3" name="テキスト ボックス 2">
            <a:extLst>
              <a:ext uri="{FF2B5EF4-FFF2-40B4-BE49-F238E27FC236}">
                <a16:creationId xmlns:a16="http://schemas.microsoft.com/office/drawing/2014/main" id="{EF57AA11-2CDC-6FF5-342B-00A266B86B61}"/>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1152067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14"/>
                                        </p:tgtEl>
                                        <p:attrNameLst>
                                          <p:attrName>ppt_w</p:attrName>
                                        </p:attrNameLst>
                                      </p:cBhvr>
                                      <p:tavLst>
                                        <p:tav tm="0">
                                          <p:val>
                                            <p:strVal val="ppt_w"/>
                                          </p:val>
                                        </p:tav>
                                        <p:tav tm="100000">
                                          <p:val>
                                            <p:fltVal val="0"/>
                                          </p:val>
                                        </p:tav>
                                      </p:tavLst>
                                    </p:anim>
                                    <p:anim calcmode="lin" valueType="num">
                                      <p:cBhvr>
                                        <p:cTn id="7" dur="500"/>
                                        <p:tgtEl>
                                          <p:spTgt spid="14"/>
                                        </p:tgtEl>
                                        <p:attrNameLst>
                                          <p:attrName>ppt_h</p:attrName>
                                        </p:attrNameLst>
                                      </p:cBhvr>
                                      <p:tavLst>
                                        <p:tav tm="0">
                                          <p:val>
                                            <p:strVal val="ppt_h"/>
                                          </p:val>
                                        </p:tav>
                                        <p:tav tm="100000">
                                          <p:val>
                                            <p:fltVal val="0"/>
                                          </p:val>
                                        </p:tav>
                                      </p:tavLst>
                                    </p:anim>
                                    <p:animEffect transition="out" filter="fade">
                                      <p:cBhvr>
                                        <p:cTn id="8" dur="500"/>
                                        <p:tgtEl>
                                          <p:spTgt spid="14"/>
                                        </p:tgtEl>
                                      </p:cBhvr>
                                    </p:animEffect>
                                    <p:set>
                                      <p:cBhvr>
                                        <p:cTn id="9"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コンテンツ プレースホルダー 2">
            <a:extLst>
              <a:ext uri="{FF2B5EF4-FFF2-40B4-BE49-F238E27FC236}">
                <a16:creationId xmlns:a16="http://schemas.microsoft.com/office/drawing/2014/main" id="{A3C2C71C-CD07-4F8B-A7FB-532839676CDD}"/>
              </a:ext>
            </a:extLst>
          </p:cNvPr>
          <p:cNvSpPr txBox="1">
            <a:spLocks/>
          </p:cNvSpPr>
          <p:nvPr/>
        </p:nvSpPr>
        <p:spPr>
          <a:xfrm>
            <a:off x="1385546" y="1538275"/>
            <a:ext cx="7326654" cy="957194"/>
          </a:xfrm>
          <a:prstGeom prst="rect">
            <a:avLst/>
          </a:prstGeom>
        </p:spPr>
        <p:txBody>
          <a:bodyPr lIns="36000" tIns="0" rIns="36000" bIns="0"/>
          <a:lstStyle>
            <a:lvl1pPr marL="432000" indent="-457200" algn="just" defTabSz="914400" rtl="0" eaLnBrk="1" latinLnBrk="0" hangingPunct="1">
              <a:lnSpc>
                <a:spcPct val="100000"/>
              </a:lnSpc>
              <a:spcBef>
                <a:spcPts val="0"/>
              </a:spcBef>
              <a:buFontTx/>
              <a:buNone/>
              <a:defRPr kumimoji="1" sz="3200" kern="1200">
                <a:solidFill>
                  <a:schemeClr val="tx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defRPr/>
            </a:pPr>
            <a:r>
              <a:rPr lang="ja-JP" altLang="en-US" dirty="0">
                <a:solidFill>
                  <a:prstClr val="black"/>
                </a:solidFill>
                <a:latin typeface="游ゴシック" panose="020B0400000000000000" pitchFamily="50" charset="-128"/>
                <a:ea typeface="游ゴシック" panose="020B0400000000000000" pitchFamily="50" charset="-128"/>
              </a:rPr>
              <a:t>社会的な成功を収めることにおいて、社会や家庭環境は、どの程度影響すると考えられるだろうか。</a:t>
            </a:r>
            <a:endParaRPr lang="ja-JP" altLang="ja-JP" dirty="0">
              <a:solidFill>
                <a:prstClr val="black"/>
              </a:solidFill>
              <a:latin typeface="游ゴシック" panose="020B0400000000000000" pitchFamily="50" charset="-128"/>
              <a:ea typeface="游ゴシック" panose="020B0400000000000000" pitchFamily="50" charset="-128"/>
            </a:endParaRPr>
          </a:p>
        </p:txBody>
      </p:sp>
      <p:sp>
        <p:nvSpPr>
          <p:cNvPr id="3" name="動作設定ボタン: 戻る/前へ 2">
            <a:hlinkClick r:id="" action="ppaction://hlinkshowjump?jump=previousslide" highlightClick="1"/>
            <a:extLst>
              <a:ext uri="{FF2B5EF4-FFF2-40B4-BE49-F238E27FC236}">
                <a16:creationId xmlns:a16="http://schemas.microsoft.com/office/drawing/2014/main" id="{FEBFAFFB-ED38-3AD8-7229-C9A0800C64CC}"/>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動作設定ボタン: 進む/次へ 3">
            <a:hlinkClick r:id="" action="ppaction://hlinkshowjump?jump=nextslide" highlightClick="1"/>
            <a:extLst>
              <a:ext uri="{FF2B5EF4-FFF2-40B4-BE49-F238E27FC236}">
                <a16:creationId xmlns:a16="http://schemas.microsoft.com/office/drawing/2014/main" id="{C550B72C-078C-5B17-B3AF-0BCFF1162BE3}"/>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19" name="スライド番号プレースホルダー 18">
            <a:extLst>
              <a:ext uri="{FF2B5EF4-FFF2-40B4-BE49-F238E27FC236}">
                <a16:creationId xmlns:a16="http://schemas.microsoft.com/office/drawing/2014/main" id="{18399D9D-D1D4-6BDC-2272-2B6A7DB26C68}"/>
              </a:ext>
            </a:extLst>
          </p:cNvPr>
          <p:cNvSpPr>
            <a:spLocks noGrp="1"/>
          </p:cNvSpPr>
          <p:nvPr>
            <p:ph type="sldNum" sz="quarter" idx="12"/>
          </p:nvPr>
        </p:nvSpPr>
        <p:spPr/>
        <p:txBody>
          <a:bodyPr/>
          <a:lstStyle/>
          <a:p>
            <a:fld id="{4FAB73BC-B049-4115-A692-8D63A059BFB8}" type="slidenum">
              <a:rPr lang="en-US" smtClean="0"/>
              <a:t>2</a:t>
            </a:fld>
            <a:endParaRPr lang="en-US" dirty="0"/>
          </a:p>
        </p:txBody>
      </p:sp>
      <p:sp>
        <p:nvSpPr>
          <p:cNvPr id="2" name="コンテンツ プレースホルダー 2">
            <a:extLst>
              <a:ext uri="{FF2B5EF4-FFF2-40B4-BE49-F238E27FC236}">
                <a16:creationId xmlns:a16="http://schemas.microsoft.com/office/drawing/2014/main" id="{0451F9D3-B362-3C51-5DE0-764DFDC446F3}"/>
              </a:ext>
            </a:extLst>
          </p:cNvPr>
          <p:cNvSpPr txBox="1">
            <a:spLocks/>
          </p:cNvSpPr>
          <p:nvPr/>
        </p:nvSpPr>
        <p:spPr>
          <a:xfrm>
            <a:off x="431800" y="849313"/>
            <a:ext cx="8280400" cy="535534"/>
          </a:xfrm>
          <a:prstGeom prst="rect">
            <a:avLst/>
          </a:prstGeom>
        </p:spPr>
        <p:txBody>
          <a:bodyPr lIns="0" tIns="0" rIns="0" bIns="0">
            <a:noAutofit/>
          </a:bodyPr>
          <a:lstStyle>
            <a:lvl1pPr marL="228600" indent="-228600" algn="l" defTabSz="914400" rtl="0" eaLnBrk="1" latinLnBrk="0" hangingPunct="1">
              <a:lnSpc>
                <a:spcPct val="90000"/>
              </a:lnSpc>
              <a:spcBef>
                <a:spcPts val="1000"/>
              </a:spcBef>
              <a:buFont typeface="Wingdings 2" pitchFamily="18" charset="2"/>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9pPr>
          </a:lstStyle>
          <a:p>
            <a:pPr marL="266700" indent="-266700">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成功するために環境はどれくらい重要か？</a:t>
            </a:r>
            <a:endParaRPr lang="en-US" altLang="ja-JP" sz="3200" dirty="0">
              <a:latin typeface="游ゴシック" panose="020B0400000000000000" pitchFamily="50" charset="-128"/>
              <a:ea typeface="游ゴシック" panose="020B0400000000000000" pitchFamily="50" charset="-128"/>
            </a:endParaRPr>
          </a:p>
        </p:txBody>
      </p:sp>
      <p:pic>
        <p:nvPicPr>
          <p:cNvPr id="8" name="図 7">
            <a:extLst>
              <a:ext uri="{FF2B5EF4-FFF2-40B4-BE49-F238E27FC236}">
                <a16:creationId xmlns:a16="http://schemas.microsoft.com/office/drawing/2014/main" id="{1836AFDF-05B1-5EF4-B761-219E6B17756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431800" y="1559234"/>
            <a:ext cx="692881" cy="830997"/>
          </a:xfrm>
          <a:prstGeom prst="rect">
            <a:avLst/>
          </a:prstGeom>
        </p:spPr>
      </p:pic>
      <p:pic>
        <p:nvPicPr>
          <p:cNvPr id="9" name="図 8">
            <a:extLst>
              <a:ext uri="{FF2B5EF4-FFF2-40B4-BE49-F238E27FC236}">
                <a16:creationId xmlns:a16="http://schemas.microsoft.com/office/drawing/2014/main" id="{D521B49A-B98C-92E1-FA5A-5A4E3B1D7341}"/>
              </a:ext>
            </a:extLst>
          </p:cNvPr>
          <p:cNvPicPr>
            <a:picLocks noChangeAspect="1"/>
          </p:cNvPicPr>
          <p:nvPr/>
        </p:nvPicPr>
        <p:blipFill>
          <a:blip r:embed="rId3"/>
          <a:stretch>
            <a:fillRect/>
          </a:stretch>
        </p:blipFill>
        <p:spPr>
          <a:xfrm>
            <a:off x="974593" y="3188043"/>
            <a:ext cx="2987807" cy="3158995"/>
          </a:xfrm>
          <a:prstGeom prst="rect">
            <a:avLst/>
          </a:prstGeom>
        </p:spPr>
      </p:pic>
      <p:pic>
        <p:nvPicPr>
          <p:cNvPr id="12" name="図 11">
            <a:extLst>
              <a:ext uri="{FF2B5EF4-FFF2-40B4-BE49-F238E27FC236}">
                <a16:creationId xmlns:a16="http://schemas.microsoft.com/office/drawing/2014/main" id="{96A71098-8FE1-FDCF-8451-3D8665508DD4}"/>
              </a:ext>
            </a:extLst>
          </p:cNvPr>
          <p:cNvPicPr>
            <a:picLocks noChangeAspect="1"/>
          </p:cNvPicPr>
          <p:nvPr/>
        </p:nvPicPr>
        <p:blipFill>
          <a:blip r:embed="rId4"/>
          <a:stretch>
            <a:fillRect/>
          </a:stretch>
        </p:blipFill>
        <p:spPr>
          <a:xfrm>
            <a:off x="4154442" y="4300151"/>
            <a:ext cx="4557758" cy="1344434"/>
          </a:xfrm>
          <a:prstGeom prst="rect">
            <a:avLst/>
          </a:prstGeom>
        </p:spPr>
      </p:pic>
      <p:sp>
        <p:nvSpPr>
          <p:cNvPr id="5" name="テキスト ボックス 4">
            <a:extLst>
              <a:ext uri="{FF2B5EF4-FFF2-40B4-BE49-F238E27FC236}">
                <a16:creationId xmlns:a16="http://schemas.microsoft.com/office/drawing/2014/main" id="{F9A843BC-0E0D-8626-6295-6FD4A06A87D6}"/>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4750991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D7BC22-8970-E15D-3B1C-86CEFDDF6429}"/>
            </a:ext>
          </a:extLst>
        </p:cNvPr>
        <p:cNvGrpSpPr/>
        <p:nvPr/>
      </p:nvGrpSpPr>
      <p:grpSpPr>
        <a:xfrm>
          <a:off x="0" y="0"/>
          <a:ext cx="0" cy="0"/>
          <a:chOff x="0" y="0"/>
          <a:chExt cx="0" cy="0"/>
        </a:xfrm>
      </p:grpSpPr>
      <p:sp>
        <p:nvSpPr>
          <p:cNvPr id="3" name="動作設定ボタン: 戻る/前へ 2">
            <a:hlinkClick r:id="" action="ppaction://hlinkshowjump?jump=previousslide" highlightClick="1"/>
            <a:extLst>
              <a:ext uri="{FF2B5EF4-FFF2-40B4-BE49-F238E27FC236}">
                <a16:creationId xmlns:a16="http://schemas.microsoft.com/office/drawing/2014/main" id="{A24F6DDB-7913-376E-16E0-C887B353AD3B}"/>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動作設定ボタン: 進む/次へ 3">
            <a:hlinkClick r:id="" action="ppaction://hlinkshowjump?jump=nextslide" highlightClick="1"/>
            <a:extLst>
              <a:ext uri="{FF2B5EF4-FFF2-40B4-BE49-F238E27FC236}">
                <a16:creationId xmlns:a16="http://schemas.microsoft.com/office/drawing/2014/main" id="{535F7609-7444-F46D-2CD0-B441715F17D2}"/>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12" name="正方形/長方形 11">
            <a:extLst>
              <a:ext uri="{FF2B5EF4-FFF2-40B4-BE49-F238E27FC236}">
                <a16:creationId xmlns:a16="http://schemas.microsoft.com/office/drawing/2014/main" id="{2D18A489-605F-5B23-EB56-2908907C45EE}"/>
              </a:ext>
            </a:extLst>
          </p:cNvPr>
          <p:cNvSpPr/>
          <p:nvPr/>
        </p:nvSpPr>
        <p:spPr>
          <a:xfrm>
            <a:off x="431800" y="3421648"/>
            <a:ext cx="8280400" cy="1787135"/>
          </a:xfrm>
          <a:prstGeom prst="rect">
            <a:avLst/>
          </a:prstGeom>
          <a:solidFill>
            <a:schemeClr val="bg1"/>
          </a:solidFill>
        </p:spPr>
        <p:txBody>
          <a:bodyPr lIns="108000" tIns="108000" rIns="108000" bIns="36000" anchor="t" anchorCtr="0">
            <a:noAutofit/>
          </a:bodyPr>
          <a:lstStyle/>
          <a:p>
            <a:r>
              <a:rPr lang="ja-JP" altLang="en-US" sz="2800" dirty="0">
                <a:solidFill>
                  <a:srgbClr val="FF0000"/>
                </a:solidFill>
                <a:latin typeface="游ゴシック" panose="020B0400000000000000" pitchFamily="50" charset="-128"/>
                <a:ea typeface="游ゴシック" panose="020B0400000000000000" pitchFamily="50" charset="-128"/>
              </a:rPr>
              <a:t>（解答例）</a:t>
            </a:r>
            <a:endParaRPr lang="en-US" altLang="ja-JP" sz="2800" dirty="0">
              <a:solidFill>
                <a:srgbClr val="FF0000"/>
              </a:solidFill>
              <a:latin typeface="游ゴシック" panose="020B0400000000000000" pitchFamily="50" charset="-128"/>
              <a:ea typeface="游ゴシック" panose="020B0400000000000000" pitchFamily="50" charset="-128"/>
            </a:endParaRPr>
          </a:p>
          <a:p>
            <a:r>
              <a:rPr lang="ja-JP" altLang="en-US" sz="2800" dirty="0">
                <a:solidFill>
                  <a:srgbClr val="FF0000"/>
                </a:solidFill>
                <a:latin typeface="游ゴシック" panose="020B0400000000000000" pitchFamily="50" charset="-128"/>
                <a:ea typeface="游ゴシック" panose="020B0400000000000000" pitchFamily="50" charset="-128"/>
              </a:rPr>
              <a:t>社会的な成功を収めるには努力だけでなく、教育や経済的環境が大きく影響する。公正な競争を実現するには、機会の平等を保障する必要がある。</a:t>
            </a:r>
          </a:p>
        </p:txBody>
      </p:sp>
      <p:sp>
        <p:nvSpPr>
          <p:cNvPr id="17" name="スライド番号プレースホルダー 16">
            <a:extLst>
              <a:ext uri="{FF2B5EF4-FFF2-40B4-BE49-F238E27FC236}">
                <a16:creationId xmlns:a16="http://schemas.microsoft.com/office/drawing/2014/main" id="{22F1361B-F069-55C4-70EE-3CA3782F5948}"/>
              </a:ext>
            </a:extLst>
          </p:cNvPr>
          <p:cNvSpPr>
            <a:spLocks noGrp="1"/>
          </p:cNvSpPr>
          <p:nvPr>
            <p:ph type="sldNum" sz="quarter" idx="12"/>
          </p:nvPr>
        </p:nvSpPr>
        <p:spPr/>
        <p:txBody>
          <a:bodyPr/>
          <a:lstStyle/>
          <a:p>
            <a:fld id="{4FAB73BC-B049-4115-A692-8D63A059BFB8}" type="slidenum">
              <a:rPr lang="en-US" smtClean="0"/>
              <a:t>3</a:t>
            </a:fld>
            <a:endParaRPr lang="en-US"/>
          </a:p>
        </p:txBody>
      </p:sp>
      <p:sp>
        <p:nvSpPr>
          <p:cNvPr id="2" name="メモ 8">
            <a:extLst>
              <a:ext uri="{FF2B5EF4-FFF2-40B4-BE49-F238E27FC236}">
                <a16:creationId xmlns:a16="http://schemas.microsoft.com/office/drawing/2014/main" id="{7612167A-F5C7-EFF7-3D69-B1546C3ED356}"/>
              </a:ext>
            </a:extLst>
          </p:cNvPr>
          <p:cNvSpPr/>
          <p:nvPr/>
        </p:nvSpPr>
        <p:spPr>
          <a:xfrm>
            <a:off x="444353" y="3423600"/>
            <a:ext cx="8267847" cy="1862414"/>
          </a:xfrm>
          <a:prstGeom prst="foldedCorner">
            <a:avLst>
              <a:gd name="adj" fmla="val 0"/>
            </a:avLst>
          </a:prstGeom>
          <a:solidFill>
            <a:srgbClr val="F5C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コンテンツ プレースホルダー 2">
            <a:extLst>
              <a:ext uri="{FF2B5EF4-FFF2-40B4-BE49-F238E27FC236}">
                <a16:creationId xmlns:a16="http://schemas.microsoft.com/office/drawing/2014/main" id="{4C44FBE4-A49A-8402-A22E-8EF7471DA39B}"/>
              </a:ext>
            </a:extLst>
          </p:cNvPr>
          <p:cNvSpPr txBox="1">
            <a:spLocks/>
          </p:cNvSpPr>
          <p:nvPr/>
        </p:nvSpPr>
        <p:spPr>
          <a:xfrm>
            <a:off x="1385546" y="1538275"/>
            <a:ext cx="7326654" cy="940765"/>
          </a:xfrm>
          <a:prstGeom prst="rect">
            <a:avLst/>
          </a:prstGeom>
        </p:spPr>
        <p:txBody>
          <a:bodyPr lIns="36000" tIns="0" rIns="36000" bIns="0"/>
          <a:lstStyle>
            <a:lvl1pPr marL="432000" indent="-457200" algn="just" defTabSz="914400" rtl="0" eaLnBrk="1" latinLnBrk="0" hangingPunct="1">
              <a:lnSpc>
                <a:spcPct val="100000"/>
              </a:lnSpc>
              <a:spcBef>
                <a:spcPts val="0"/>
              </a:spcBef>
              <a:buFontTx/>
              <a:buNone/>
              <a:defRPr kumimoji="1" sz="3200" kern="1200">
                <a:solidFill>
                  <a:schemeClr val="tx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defRPr/>
            </a:pPr>
            <a:r>
              <a:rPr lang="ja-JP" altLang="en-US" dirty="0">
                <a:solidFill>
                  <a:prstClr val="black"/>
                </a:solidFill>
                <a:latin typeface="游ゴシック" panose="020B0400000000000000" pitchFamily="50" charset="-128"/>
                <a:ea typeface="游ゴシック" panose="020B0400000000000000" pitchFamily="50" charset="-128"/>
              </a:rPr>
              <a:t>社会的な成功を収めることにおいて、社会や家庭環境は、どの程度影響すると考えられるだろうか。</a:t>
            </a:r>
            <a:endParaRPr lang="ja-JP" altLang="ja-JP" dirty="0">
              <a:solidFill>
                <a:prstClr val="black"/>
              </a:solidFill>
              <a:latin typeface="游ゴシック" panose="020B0400000000000000" pitchFamily="50" charset="-128"/>
              <a:ea typeface="游ゴシック" panose="020B0400000000000000" pitchFamily="50" charset="-128"/>
            </a:endParaRPr>
          </a:p>
        </p:txBody>
      </p:sp>
      <p:sp>
        <p:nvSpPr>
          <p:cNvPr id="8" name="コンテンツ プレースホルダー 2">
            <a:extLst>
              <a:ext uri="{FF2B5EF4-FFF2-40B4-BE49-F238E27FC236}">
                <a16:creationId xmlns:a16="http://schemas.microsoft.com/office/drawing/2014/main" id="{2C08FF0B-6606-A7E8-2086-2BE508D5FE89}"/>
              </a:ext>
            </a:extLst>
          </p:cNvPr>
          <p:cNvSpPr txBox="1">
            <a:spLocks/>
          </p:cNvSpPr>
          <p:nvPr/>
        </p:nvSpPr>
        <p:spPr>
          <a:xfrm>
            <a:off x="431800" y="849313"/>
            <a:ext cx="8280400" cy="419100"/>
          </a:xfrm>
          <a:prstGeom prst="rect">
            <a:avLst/>
          </a:prstGeom>
        </p:spPr>
        <p:txBody>
          <a:bodyPr lIns="0" tIns="0" rIns="0" bIns="0">
            <a:noAutofit/>
          </a:bodyPr>
          <a:lstStyle>
            <a:lvl1pPr marL="228600" indent="-228600" algn="l" defTabSz="914400" rtl="0" eaLnBrk="1" latinLnBrk="0" hangingPunct="1">
              <a:lnSpc>
                <a:spcPct val="90000"/>
              </a:lnSpc>
              <a:spcBef>
                <a:spcPts val="1000"/>
              </a:spcBef>
              <a:buFont typeface="Wingdings 2" pitchFamily="18" charset="2"/>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9pPr>
          </a:lstStyle>
          <a:p>
            <a:pPr marL="266700" indent="-266700">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成功するために環境はどれくらい重要か？</a:t>
            </a:r>
            <a:endParaRPr lang="en-US" altLang="ja-JP" sz="3200" dirty="0">
              <a:latin typeface="游ゴシック" panose="020B0400000000000000" pitchFamily="50" charset="-128"/>
              <a:ea typeface="游ゴシック" panose="020B0400000000000000" pitchFamily="50" charset="-128"/>
            </a:endParaRPr>
          </a:p>
        </p:txBody>
      </p:sp>
      <p:pic>
        <p:nvPicPr>
          <p:cNvPr id="6" name="図 5">
            <a:extLst>
              <a:ext uri="{FF2B5EF4-FFF2-40B4-BE49-F238E27FC236}">
                <a16:creationId xmlns:a16="http://schemas.microsoft.com/office/drawing/2014/main" id="{4CB05799-9EDA-86DD-8064-C3C38F0D900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431800" y="1559234"/>
            <a:ext cx="692881" cy="830997"/>
          </a:xfrm>
          <a:prstGeom prst="rect">
            <a:avLst/>
          </a:prstGeom>
        </p:spPr>
      </p:pic>
      <p:sp>
        <p:nvSpPr>
          <p:cNvPr id="7" name="テキスト ボックス 6">
            <a:extLst>
              <a:ext uri="{FF2B5EF4-FFF2-40B4-BE49-F238E27FC236}">
                <a16:creationId xmlns:a16="http://schemas.microsoft.com/office/drawing/2014/main" id="{E3A7CB8B-C75B-2B1A-DA2B-1CE64181F0E1}"/>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936833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2"/>
                                        </p:tgtEl>
                                        <p:attrNameLst>
                                          <p:attrName>ppt_w</p:attrName>
                                        </p:attrNameLst>
                                      </p:cBhvr>
                                      <p:tavLst>
                                        <p:tav tm="0">
                                          <p:val>
                                            <p:strVal val="ppt_w"/>
                                          </p:val>
                                        </p:tav>
                                        <p:tav tm="100000">
                                          <p:val>
                                            <p:fltVal val="0"/>
                                          </p:val>
                                        </p:tav>
                                      </p:tavLst>
                                    </p:anim>
                                    <p:anim calcmode="lin" valueType="num">
                                      <p:cBhvr>
                                        <p:cTn id="7" dur="500"/>
                                        <p:tgtEl>
                                          <p:spTgt spid="2"/>
                                        </p:tgtEl>
                                        <p:attrNameLst>
                                          <p:attrName>ppt_h</p:attrName>
                                        </p:attrNameLst>
                                      </p:cBhvr>
                                      <p:tavLst>
                                        <p:tav tm="0">
                                          <p:val>
                                            <p:strVal val="ppt_h"/>
                                          </p:val>
                                        </p:tav>
                                        <p:tav tm="100000">
                                          <p:val>
                                            <p:fltVal val="0"/>
                                          </p:val>
                                        </p:tav>
                                      </p:tavLst>
                                    </p:anim>
                                    <p:animEffect transition="out" filter="fade">
                                      <p:cBhvr>
                                        <p:cTn id="8" dur="500"/>
                                        <p:tgtEl>
                                          <p:spTgt spid="2"/>
                                        </p:tgtEl>
                                      </p:cBhvr>
                                    </p:animEffect>
                                    <p:set>
                                      <p:cBhvr>
                                        <p:cTn id="9"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テキスト プレースホルダー 6">
            <a:extLst>
              <a:ext uri="{FF2B5EF4-FFF2-40B4-BE49-F238E27FC236}">
                <a16:creationId xmlns:a16="http://schemas.microsoft.com/office/drawing/2014/main" id="{5881829E-7896-481B-B1F1-A81E369F000B}"/>
              </a:ext>
            </a:extLst>
          </p:cNvPr>
          <p:cNvSpPr txBox="1">
            <a:spLocks/>
          </p:cNvSpPr>
          <p:nvPr/>
        </p:nvSpPr>
        <p:spPr>
          <a:xfrm>
            <a:off x="431800" y="2913624"/>
            <a:ext cx="8280400" cy="3156585"/>
          </a:xfrm>
          <a:prstGeom prst="rect">
            <a:avLst/>
          </a:prstGeom>
          <a:solidFill>
            <a:schemeClr val="bg1"/>
          </a:solidFill>
        </p:spPr>
        <p:txBody>
          <a:bodyPr vert="horz" lIns="108000" tIns="144000" rIns="108000" bIns="36000" rtlCol="0" anchor="t" anchorCtr="0">
            <a:noAutofit/>
          </a:bodyPr>
          <a:lstStyle>
            <a:lvl1pPr marL="0" indent="0" algn="l" defTabSz="914400" rtl="0" eaLnBrk="1" latinLnBrk="0" hangingPunct="1">
              <a:lnSpc>
                <a:spcPct val="90000"/>
              </a:lnSpc>
              <a:spcBef>
                <a:spcPts val="1000"/>
              </a:spcBef>
              <a:buFont typeface="Wingdings" panose="05000000000000000000" pitchFamily="2" charset="2"/>
              <a:buNone/>
              <a:defRPr kumimoji="1" sz="24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Wingdings 2" pitchFamily="18" charset="2"/>
              <a:buNone/>
              <a:defRPr kumimoji="1" sz="18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Wingdings 2" pitchFamily="18" charset="2"/>
              <a:buNone/>
              <a:defRPr kumimoji="1" sz="16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Wingdings 2" pitchFamily="18" charset="2"/>
              <a:buNone/>
              <a:defRPr kumimoji="1" sz="14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Wingdings 2" pitchFamily="18" charset="2"/>
              <a:buNone/>
              <a:defRPr kumimoji="1"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Wingdings 2" pitchFamily="18" charset="2"/>
              <a:buNone/>
              <a:defRPr kumimoji="1"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Wingdings 2" pitchFamily="18" charset="2"/>
              <a:buNone/>
              <a:defRPr kumimoji="1"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Wingdings 2" pitchFamily="18" charset="2"/>
              <a:buNone/>
              <a:defRPr kumimoji="1"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Wingdings 2" pitchFamily="18" charset="2"/>
              <a:buNone/>
              <a:defRPr kumimoji="1" sz="1400" kern="1200">
                <a:solidFill>
                  <a:schemeClr val="tx1">
                    <a:tint val="75000"/>
                  </a:schemeClr>
                </a:solidFill>
                <a:latin typeface="+mn-lt"/>
                <a:ea typeface="+mn-ea"/>
                <a:cs typeface="+mn-cs"/>
              </a:defRPr>
            </a:lvl9pPr>
          </a:lstStyle>
          <a:p>
            <a:pPr marL="715963" indent="-715963">
              <a:lnSpc>
                <a:spcPct val="100000"/>
              </a:lnSpc>
              <a:spcBef>
                <a:spcPts val="0"/>
              </a:spcBef>
            </a:pPr>
            <a:r>
              <a:rPr lang="ja-JP" altLang="en-US" sz="2800" dirty="0">
                <a:solidFill>
                  <a:schemeClr val="tx1"/>
                </a:solidFill>
                <a:latin typeface="游ゴシック" panose="020B0400000000000000" pitchFamily="50" charset="-128"/>
                <a:ea typeface="游ゴシック" panose="020B0400000000000000" pitchFamily="50" charset="-128"/>
              </a:rPr>
              <a:t>＜考えるポイント＞</a:t>
            </a:r>
            <a:endParaRPr lang="en-US" altLang="ja-JP" sz="2800" dirty="0">
              <a:solidFill>
                <a:schemeClr val="tx1"/>
              </a:solidFill>
              <a:latin typeface="游ゴシック" panose="020B0400000000000000" pitchFamily="50" charset="-128"/>
              <a:ea typeface="游ゴシック" panose="020B0400000000000000" pitchFamily="50" charset="-128"/>
            </a:endParaRPr>
          </a:p>
          <a:p>
            <a:pPr marL="449263" indent="-449263">
              <a:lnSpc>
                <a:spcPct val="100000"/>
              </a:lnSpc>
              <a:spcBef>
                <a:spcPts val="0"/>
              </a:spcBef>
            </a:pPr>
            <a:r>
              <a:rPr lang="ja-JP" altLang="en-US" sz="2800" dirty="0">
                <a:solidFill>
                  <a:schemeClr val="tx1"/>
                </a:solidFill>
                <a:latin typeface="游ゴシック" panose="020B0400000000000000" pitchFamily="50" charset="-128"/>
                <a:ea typeface="游ゴシック" panose="020B0400000000000000" pitchFamily="50" charset="-128"/>
              </a:rPr>
              <a:t>●</a:t>
            </a:r>
            <a:r>
              <a:rPr lang="en-US" altLang="ja-JP" sz="2800" dirty="0">
                <a:solidFill>
                  <a:schemeClr val="tx1"/>
                </a:solidFill>
                <a:latin typeface="游ゴシック" panose="020B0400000000000000" pitchFamily="50" charset="-128"/>
                <a:ea typeface="游ゴシック" panose="020B0400000000000000" pitchFamily="50" charset="-128"/>
              </a:rPr>
              <a:t>	</a:t>
            </a:r>
            <a:r>
              <a:rPr lang="ja-JP" altLang="en-US" sz="2800" dirty="0">
                <a:solidFill>
                  <a:schemeClr val="tx1"/>
                </a:solidFill>
                <a:latin typeface="游ゴシック" panose="020B0400000000000000" pitchFamily="50" charset="-128"/>
                <a:ea typeface="游ゴシック" panose="020B0400000000000000" pitchFamily="50" charset="-128"/>
              </a:rPr>
              <a:t>社会の格差を生む要因にはどのようなものがあるか。</a:t>
            </a:r>
          </a:p>
          <a:p>
            <a:pPr marL="449263" indent="-449263">
              <a:lnSpc>
                <a:spcPct val="100000"/>
              </a:lnSpc>
              <a:spcBef>
                <a:spcPts val="0"/>
              </a:spcBef>
            </a:pPr>
            <a:r>
              <a:rPr lang="ja-JP" altLang="en-US" sz="2800" dirty="0">
                <a:solidFill>
                  <a:schemeClr val="tx1"/>
                </a:solidFill>
                <a:latin typeface="游ゴシック" panose="020B0400000000000000" pitchFamily="50" charset="-128"/>
                <a:ea typeface="游ゴシック" panose="020B0400000000000000" pitchFamily="50" charset="-128"/>
              </a:rPr>
              <a:t>●</a:t>
            </a:r>
            <a:r>
              <a:rPr lang="en-US" altLang="ja-JP" sz="2800" dirty="0">
                <a:solidFill>
                  <a:schemeClr val="tx1"/>
                </a:solidFill>
                <a:latin typeface="游ゴシック" panose="020B0400000000000000" pitchFamily="50" charset="-128"/>
                <a:ea typeface="游ゴシック" panose="020B0400000000000000" pitchFamily="50" charset="-128"/>
              </a:rPr>
              <a:t>	</a:t>
            </a:r>
            <a:r>
              <a:rPr lang="ja-JP" altLang="en-US" sz="2800" dirty="0">
                <a:solidFill>
                  <a:schemeClr val="tx1"/>
                </a:solidFill>
                <a:latin typeface="游ゴシック" panose="020B0400000000000000" pitchFamily="50" charset="-128"/>
                <a:ea typeface="游ゴシック" panose="020B0400000000000000" pitchFamily="50" charset="-128"/>
              </a:rPr>
              <a:t>すべての人が能力を発揮できる社会にするには何が必要か。</a:t>
            </a:r>
          </a:p>
          <a:p>
            <a:pPr marL="449263" indent="-449263">
              <a:lnSpc>
                <a:spcPct val="100000"/>
              </a:lnSpc>
              <a:spcBef>
                <a:spcPts val="0"/>
              </a:spcBef>
            </a:pPr>
            <a:r>
              <a:rPr lang="ja-JP" altLang="en-US" sz="2800" dirty="0">
                <a:solidFill>
                  <a:schemeClr val="tx1"/>
                </a:solidFill>
                <a:latin typeface="游ゴシック" panose="020B0400000000000000" pitchFamily="50" charset="-128"/>
                <a:ea typeface="游ゴシック" panose="020B0400000000000000" pitchFamily="50" charset="-128"/>
              </a:rPr>
              <a:t>●</a:t>
            </a:r>
            <a:r>
              <a:rPr lang="en-US" altLang="ja-JP" sz="2800" dirty="0">
                <a:solidFill>
                  <a:schemeClr val="tx1"/>
                </a:solidFill>
                <a:latin typeface="游ゴシック" panose="020B0400000000000000" pitchFamily="50" charset="-128"/>
                <a:ea typeface="游ゴシック" panose="020B0400000000000000" pitchFamily="50" charset="-128"/>
              </a:rPr>
              <a:t>	</a:t>
            </a:r>
            <a:r>
              <a:rPr lang="ja-JP" altLang="en-US" sz="2800" dirty="0">
                <a:solidFill>
                  <a:schemeClr val="tx1"/>
                </a:solidFill>
                <a:latin typeface="游ゴシック" panose="020B0400000000000000" pitchFamily="50" charset="-128"/>
                <a:ea typeface="游ゴシック" panose="020B0400000000000000" pitchFamily="50" charset="-128"/>
              </a:rPr>
              <a:t>互いの立場を理解するためにどんな工夫ができるか。</a:t>
            </a:r>
          </a:p>
        </p:txBody>
      </p:sp>
      <p:sp>
        <p:nvSpPr>
          <p:cNvPr id="17" name="タイトル 5">
            <a:extLst>
              <a:ext uri="{FF2B5EF4-FFF2-40B4-BE49-F238E27FC236}">
                <a16:creationId xmlns:a16="http://schemas.microsoft.com/office/drawing/2014/main" id="{1CA6D783-B112-4367-BFE9-CB13ACF8F8BC}"/>
              </a:ext>
            </a:extLst>
          </p:cNvPr>
          <p:cNvSpPr txBox="1">
            <a:spLocks/>
          </p:cNvSpPr>
          <p:nvPr/>
        </p:nvSpPr>
        <p:spPr>
          <a:xfrm>
            <a:off x="1695799" y="1278003"/>
            <a:ext cx="7016401" cy="1104335"/>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kumimoji="1" sz="3200" b="0" kern="1200">
                <a:solidFill>
                  <a:schemeClr val="tx1"/>
                </a:solidFill>
                <a:latin typeface="+mj-lt"/>
                <a:ea typeface="+mj-ea"/>
                <a:cs typeface="+mj-cs"/>
              </a:defRPr>
            </a:lvl1pPr>
          </a:lstStyle>
          <a:p>
            <a:pPr>
              <a:lnSpc>
                <a:spcPct val="100000"/>
              </a:lnSpc>
            </a:pPr>
            <a:r>
              <a:rPr lang="ja-JP" altLang="en-US" dirty="0">
                <a:latin typeface="游ゴシック" panose="020B0400000000000000" pitchFamily="50" charset="-128"/>
                <a:ea typeface="游ゴシック" panose="020B0400000000000000" pitchFamily="50" charset="-128"/>
              </a:rPr>
              <a:t>私たちは、格差を是正しよりよい社会をつくるうえで、どのようなことを意識すればよいのだろうか。</a:t>
            </a:r>
          </a:p>
        </p:txBody>
      </p:sp>
      <p:sp>
        <p:nvSpPr>
          <p:cNvPr id="4" name="動作設定ボタン: 戻る/前へ 3">
            <a:hlinkClick r:id="" action="ppaction://hlinkshowjump?jump=previousslide" highlightClick="1"/>
            <a:extLst>
              <a:ext uri="{FF2B5EF4-FFF2-40B4-BE49-F238E27FC236}">
                <a16:creationId xmlns:a16="http://schemas.microsoft.com/office/drawing/2014/main" id="{C74F5704-C144-0C08-7E53-E10B43E1DFA5}"/>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7" name="動作設定ボタン: 進む/次へ 6">
            <a:hlinkClick r:id="" action="ppaction://hlinkshowjump?jump=nextslide" highlightClick="1"/>
            <a:extLst>
              <a:ext uri="{FF2B5EF4-FFF2-40B4-BE49-F238E27FC236}">
                <a16:creationId xmlns:a16="http://schemas.microsoft.com/office/drawing/2014/main" id="{18D11A5A-183D-69DF-9B67-0A59A3938E4E}"/>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18" name="スライド番号プレースホルダー 17">
            <a:extLst>
              <a:ext uri="{FF2B5EF4-FFF2-40B4-BE49-F238E27FC236}">
                <a16:creationId xmlns:a16="http://schemas.microsoft.com/office/drawing/2014/main" id="{883E916B-B5DB-C30F-29AF-F49FA385980B}"/>
              </a:ext>
            </a:extLst>
          </p:cNvPr>
          <p:cNvSpPr>
            <a:spLocks noGrp="1"/>
          </p:cNvSpPr>
          <p:nvPr>
            <p:ph type="sldNum" sz="quarter" idx="12"/>
          </p:nvPr>
        </p:nvSpPr>
        <p:spPr/>
        <p:txBody>
          <a:bodyPr/>
          <a:lstStyle/>
          <a:p>
            <a:fld id="{4FAB73BC-B049-4115-A692-8D63A059BFB8}" type="slidenum">
              <a:rPr lang="en-US" smtClean="0"/>
              <a:t>4</a:t>
            </a:fld>
            <a:endParaRPr lang="en-US"/>
          </a:p>
        </p:txBody>
      </p:sp>
      <p:pic>
        <p:nvPicPr>
          <p:cNvPr id="5" name="図 4">
            <a:extLst>
              <a:ext uri="{FF2B5EF4-FFF2-40B4-BE49-F238E27FC236}">
                <a16:creationId xmlns:a16="http://schemas.microsoft.com/office/drawing/2014/main" id="{A7DD04A1-DBEC-011E-AEAF-C60F177A43A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431800" y="1268413"/>
            <a:ext cx="944110" cy="824751"/>
          </a:xfrm>
          <a:prstGeom prst="rect">
            <a:avLst/>
          </a:prstGeom>
        </p:spPr>
      </p:pic>
      <p:sp>
        <p:nvSpPr>
          <p:cNvPr id="2" name="テキスト ボックス 1">
            <a:extLst>
              <a:ext uri="{FF2B5EF4-FFF2-40B4-BE49-F238E27FC236}">
                <a16:creationId xmlns:a16="http://schemas.microsoft.com/office/drawing/2014/main" id="{E944EA29-B1F8-F193-2454-594E80D76254}"/>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23367848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コンテンツ プレースホルダー 2">
            <a:extLst>
              <a:ext uri="{FF2B5EF4-FFF2-40B4-BE49-F238E27FC236}">
                <a16:creationId xmlns:a16="http://schemas.microsoft.com/office/drawing/2014/main" id="{23674712-9179-4500-BEDE-D01D6F4F1E44}"/>
              </a:ext>
            </a:extLst>
          </p:cNvPr>
          <p:cNvSpPr>
            <a:spLocks noGrp="1"/>
          </p:cNvSpPr>
          <p:nvPr>
            <p:ph idx="4294967295"/>
          </p:nvPr>
        </p:nvSpPr>
        <p:spPr>
          <a:xfrm>
            <a:off x="431800" y="1268414"/>
            <a:ext cx="8280400" cy="5356671"/>
          </a:xfrm>
        </p:spPr>
        <p:txBody>
          <a:bodyPr lIns="0" tIns="0" rIns="0" bIns="0">
            <a:noAutofit/>
          </a:bodyPr>
          <a:lstStyle/>
          <a:p>
            <a:pPr marL="271463" indent="-271463">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 </a:t>
            </a:r>
            <a:r>
              <a:rPr lang="ja-JP" altLang="en-US" sz="3200" dirty="0">
                <a:latin typeface="游ゴシック" panose="020B0400000000000000" pitchFamily="50" charset="-128"/>
                <a:ea typeface="游ゴシック" panose="020B0400000000000000" pitchFamily="50" charset="-128"/>
              </a:rPr>
              <a:t>人類は、すべての人々が平等な関係で結ばれる社会の実現のために格闘してきた。</a:t>
            </a:r>
          </a:p>
          <a:p>
            <a:pPr marL="271463" indent="-271463">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 17</a:t>
            </a:r>
            <a:r>
              <a:rPr lang="ja-JP" altLang="en-US" sz="3200" dirty="0">
                <a:latin typeface="游ゴシック" panose="020B0400000000000000" pitchFamily="50" charset="-128"/>
                <a:ea typeface="游ゴシック" panose="020B0400000000000000" pitchFamily="50" charset="-128"/>
              </a:rPr>
              <a:t>世紀以降のヨーロッパでは、理性に基づき人を教え導こうとする① </a:t>
            </a:r>
            <a:r>
              <a:rPr lang="ja-JP" altLang="en-US" sz="3200" dirty="0">
                <a:solidFill>
                  <a:srgbClr val="FF0000"/>
                </a:solidFill>
                <a:latin typeface="游ゴシック" panose="020B0400000000000000" pitchFamily="50" charset="-128"/>
                <a:ea typeface="游ゴシック" panose="020B0400000000000000" pitchFamily="50" charset="-128"/>
              </a:rPr>
              <a:t>啓蒙運動</a:t>
            </a:r>
            <a:r>
              <a:rPr lang="ja-JP" altLang="en-US" sz="3200" dirty="0">
                <a:latin typeface="游ゴシック" panose="020B0400000000000000" pitchFamily="50" charset="-128"/>
                <a:ea typeface="游ゴシック" panose="020B0400000000000000" pitchFamily="50" charset="-128"/>
              </a:rPr>
              <a:t> が展開された。</a:t>
            </a:r>
          </a:p>
          <a:p>
            <a:pPr marL="1162050" indent="-446088">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▶人は生まれながらに② </a:t>
            </a:r>
            <a:r>
              <a:rPr lang="ja-JP" altLang="en-US" sz="3200" dirty="0">
                <a:solidFill>
                  <a:srgbClr val="FF0000"/>
                </a:solidFill>
                <a:latin typeface="游ゴシック" panose="020B0400000000000000" pitchFamily="50" charset="-128"/>
                <a:ea typeface="游ゴシック" panose="020B0400000000000000" pitchFamily="50" charset="-128"/>
              </a:rPr>
              <a:t>平等 </a:t>
            </a:r>
            <a:r>
              <a:rPr lang="ja-JP" altLang="en-US" sz="3200" dirty="0">
                <a:latin typeface="游ゴシック" panose="020B0400000000000000" pitchFamily="50" charset="-128"/>
                <a:ea typeface="游ゴシック" panose="020B0400000000000000" pitchFamily="50" charset="-128"/>
              </a:rPr>
              <a:t>であるという普遍的な価値観が生まれた。</a:t>
            </a:r>
          </a:p>
        </p:txBody>
      </p:sp>
      <p:sp>
        <p:nvSpPr>
          <p:cNvPr id="6" name="スライド番号プレースホルダー 5">
            <a:extLst>
              <a:ext uri="{FF2B5EF4-FFF2-40B4-BE49-F238E27FC236}">
                <a16:creationId xmlns:a16="http://schemas.microsoft.com/office/drawing/2014/main" id="{B6990528-8D69-6728-5847-7463596072D3}"/>
              </a:ext>
            </a:extLst>
          </p:cNvPr>
          <p:cNvSpPr>
            <a:spLocks noGrp="1"/>
          </p:cNvSpPr>
          <p:nvPr>
            <p:ph type="sldNum" sz="quarter" idx="12"/>
          </p:nvPr>
        </p:nvSpPr>
        <p:spPr/>
        <p:txBody>
          <a:bodyPr/>
          <a:lstStyle/>
          <a:p>
            <a:fld id="{4FAB73BC-B049-4115-A692-8D63A059BFB8}" type="slidenum">
              <a:rPr lang="en-US" smtClean="0"/>
              <a:t>5</a:t>
            </a:fld>
            <a:endParaRPr lang="en-US"/>
          </a:p>
        </p:txBody>
      </p:sp>
      <p:sp>
        <p:nvSpPr>
          <p:cNvPr id="9" name="メモ 8"/>
          <p:cNvSpPr/>
          <p:nvPr/>
        </p:nvSpPr>
        <p:spPr>
          <a:xfrm>
            <a:off x="5642508" y="2709632"/>
            <a:ext cx="1755070" cy="458594"/>
          </a:xfrm>
          <a:prstGeom prst="foldedCorner">
            <a:avLst>
              <a:gd name="adj" fmla="val 0"/>
            </a:avLst>
          </a:prstGeom>
          <a:solidFill>
            <a:srgbClr val="F5C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4BACCC4A-72CA-0DA2-5399-E3BEE2DECB28}"/>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235E5600-C24E-7E9B-D58D-BE0BCF957264}"/>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5D1ED980-5A05-D101-AFFE-866A52871167}"/>
              </a:ext>
            </a:extLst>
          </p:cNvPr>
          <p:cNvSpPr txBox="1"/>
          <p:nvPr/>
        </p:nvSpPr>
        <p:spPr>
          <a:xfrm>
            <a:off x="210667" y="72128"/>
            <a:ext cx="6536974" cy="646331"/>
          </a:xfrm>
          <a:prstGeom prst="rect">
            <a:avLst/>
          </a:prstGeom>
          <a:noFill/>
        </p:spPr>
        <p:txBody>
          <a:bodyPr wrap="square" rtlCol="0">
            <a:spAutoFit/>
          </a:bodyPr>
          <a:lstStyle/>
          <a:p>
            <a:r>
              <a:rPr lang="ja-JP" altLang="en-US" sz="3600" b="1" dirty="0">
                <a:latin typeface="游ゴシック" panose="020B0400000000000000" pitchFamily="50" charset="-128"/>
                <a:ea typeface="游ゴシック" panose="020B0400000000000000" pitchFamily="50" charset="-128"/>
              </a:rPr>
              <a:t>公正な社会とは</a:t>
            </a:r>
            <a:endParaRPr lang="ja-JP" altLang="ja-JP" sz="3600" b="1" dirty="0">
              <a:latin typeface="游ゴシック" panose="020B0400000000000000" pitchFamily="50" charset="-128"/>
              <a:ea typeface="游ゴシック" panose="020B0400000000000000" pitchFamily="50" charset="-128"/>
            </a:endParaRPr>
          </a:p>
        </p:txBody>
      </p:sp>
      <p:sp>
        <p:nvSpPr>
          <p:cNvPr id="4" name="メモ 8">
            <a:extLst>
              <a:ext uri="{FF2B5EF4-FFF2-40B4-BE49-F238E27FC236}">
                <a16:creationId xmlns:a16="http://schemas.microsoft.com/office/drawing/2014/main" id="{DCC99731-CEEE-C3CA-9106-0C95496948A1}"/>
              </a:ext>
            </a:extLst>
          </p:cNvPr>
          <p:cNvSpPr/>
          <p:nvPr/>
        </p:nvSpPr>
        <p:spPr>
          <a:xfrm>
            <a:off x="5642508" y="3682282"/>
            <a:ext cx="988951" cy="458594"/>
          </a:xfrm>
          <a:prstGeom prst="foldedCorner">
            <a:avLst>
              <a:gd name="adj" fmla="val 0"/>
            </a:avLst>
          </a:prstGeom>
          <a:solidFill>
            <a:srgbClr val="F5C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A1047D29-EDF9-51C5-76B6-2DC98A8E6536}"/>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3097096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9"/>
                                        </p:tgtEl>
                                        <p:attrNameLst>
                                          <p:attrName>ppt_w</p:attrName>
                                        </p:attrNameLst>
                                      </p:cBhvr>
                                      <p:tavLst>
                                        <p:tav tm="0">
                                          <p:val>
                                            <p:strVal val="ppt_w"/>
                                          </p:val>
                                        </p:tav>
                                        <p:tav tm="100000">
                                          <p:val>
                                            <p:fltVal val="0"/>
                                          </p:val>
                                        </p:tav>
                                      </p:tavLst>
                                    </p:anim>
                                    <p:anim calcmode="lin" valueType="num">
                                      <p:cBhvr>
                                        <p:cTn id="7" dur="500"/>
                                        <p:tgtEl>
                                          <p:spTgt spid="9"/>
                                        </p:tgtEl>
                                        <p:attrNameLst>
                                          <p:attrName>ppt_h</p:attrName>
                                        </p:attrNameLst>
                                      </p:cBhvr>
                                      <p:tavLst>
                                        <p:tav tm="0">
                                          <p:val>
                                            <p:strVal val="ppt_h"/>
                                          </p:val>
                                        </p:tav>
                                        <p:tav tm="100000">
                                          <p:val>
                                            <p:fltVal val="0"/>
                                          </p:val>
                                        </p:tav>
                                      </p:tavLst>
                                    </p:anim>
                                    <p:animEffect transition="out" filter="fade">
                                      <p:cBhvr>
                                        <p:cTn id="8" dur="500"/>
                                        <p:tgtEl>
                                          <p:spTgt spid="9"/>
                                        </p:tgtEl>
                                      </p:cBhvr>
                                    </p:animEffect>
                                    <p:set>
                                      <p:cBhvr>
                                        <p:cTn id="9" dur="1" fill="hold">
                                          <p:stCondLst>
                                            <p:cond delay="499"/>
                                          </p:stCondLst>
                                        </p:cTn>
                                        <p:tgtEl>
                                          <p:spTgt spid="9"/>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53" presetClass="exit" presetSubtype="32" fill="hold" grpId="0" nodeType="clickEffect">
                                  <p:stCondLst>
                                    <p:cond delay="0"/>
                                  </p:stCondLst>
                                  <p:childTnLst>
                                    <p:anim calcmode="lin" valueType="num">
                                      <p:cBhvr>
                                        <p:cTn id="13" dur="500"/>
                                        <p:tgtEl>
                                          <p:spTgt spid="4"/>
                                        </p:tgtEl>
                                        <p:attrNameLst>
                                          <p:attrName>ppt_w</p:attrName>
                                        </p:attrNameLst>
                                      </p:cBhvr>
                                      <p:tavLst>
                                        <p:tav tm="0">
                                          <p:val>
                                            <p:strVal val="ppt_w"/>
                                          </p:val>
                                        </p:tav>
                                        <p:tav tm="100000">
                                          <p:val>
                                            <p:fltVal val="0"/>
                                          </p:val>
                                        </p:tav>
                                      </p:tavLst>
                                    </p:anim>
                                    <p:anim calcmode="lin" valueType="num">
                                      <p:cBhvr>
                                        <p:cTn id="14" dur="500"/>
                                        <p:tgtEl>
                                          <p:spTgt spid="4"/>
                                        </p:tgtEl>
                                        <p:attrNameLst>
                                          <p:attrName>ppt_h</p:attrName>
                                        </p:attrNameLst>
                                      </p:cBhvr>
                                      <p:tavLst>
                                        <p:tav tm="0">
                                          <p:val>
                                            <p:strVal val="ppt_h"/>
                                          </p:val>
                                        </p:tav>
                                        <p:tav tm="100000">
                                          <p:val>
                                            <p:fltVal val="0"/>
                                          </p:val>
                                        </p:tav>
                                      </p:tavLst>
                                    </p:anim>
                                    <p:animEffect transition="out" filter="fade">
                                      <p:cBhvr>
                                        <p:cTn id="15" dur="500"/>
                                        <p:tgtEl>
                                          <p:spTgt spid="4"/>
                                        </p:tgtEl>
                                      </p:cBhvr>
                                    </p:animEffect>
                                    <p:set>
                                      <p:cBhvr>
                                        <p:cTn id="16"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2FFEA9-96E4-A77A-B755-C56861B29A77}"/>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68BF0F3F-6BE4-C814-DA95-7FBBFB728DCB}"/>
              </a:ext>
            </a:extLst>
          </p:cNvPr>
          <p:cNvSpPr txBox="1"/>
          <p:nvPr/>
        </p:nvSpPr>
        <p:spPr>
          <a:xfrm>
            <a:off x="1701698" y="5456140"/>
            <a:ext cx="5738949" cy="461665"/>
          </a:xfrm>
          <a:prstGeom prst="rect">
            <a:avLst/>
          </a:prstGeom>
          <a:noFill/>
        </p:spPr>
        <p:txBody>
          <a:bodyPr wrap="square" rtlCol="0">
            <a:spAutoFit/>
          </a:bodyPr>
          <a:lstStyle/>
          <a:p>
            <a:pPr algn="ctr"/>
            <a:r>
              <a:rPr kumimoji="1" lang="ja-JP" altLang="en-US" sz="2400" dirty="0">
                <a:latin typeface="游ゴシック" panose="020B0400000000000000" pitchFamily="50" charset="-128"/>
                <a:ea typeface="游ゴシック" panose="020B0400000000000000" pitchFamily="50" charset="-128"/>
              </a:rPr>
              <a:t>資料</a:t>
            </a:r>
            <a:r>
              <a:rPr lang="ja-JP" altLang="en-US" sz="2400" dirty="0">
                <a:latin typeface="游ゴシック" panose="020B0400000000000000" pitchFamily="50" charset="-128"/>
                <a:ea typeface="游ゴシック" panose="020B0400000000000000" pitchFamily="50" charset="-128"/>
              </a:rPr>
              <a:t>２</a:t>
            </a:r>
            <a:r>
              <a:rPr kumimoji="1" lang="ja-JP" altLang="en-US" sz="2400" dirty="0">
                <a:latin typeface="游ゴシック" panose="020B0400000000000000" pitchFamily="50" charset="-128"/>
                <a:ea typeface="游ゴシック" panose="020B0400000000000000" pitchFamily="50" charset="-128"/>
              </a:rPr>
              <a:t>　</a:t>
            </a:r>
            <a:r>
              <a:rPr lang="ja-JP" altLang="en-US" sz="2400" dirty="0">
                <a:latin typeface="游ゴシック" panose="020B0400000000000000" pitchFamily="50" charset="-128"/>
                <a:ea typeface="游ゴシック" panose="020B0400000000000000" pitchFamily="50" charset="-128"/>
              </a:rPr>
              <a:t>現代の主な思想家</a:t>
            </a:r>
            <a:endParaRPr kumimoji="1" lang="en-US" altLang="ja-JP" sz="2400" dirty="0">
              <a:latin typeface="游ゴシック" panose="020B0400000000000000" pitchFamily="50" charset="-128"/>
              <a:ea typeface="游ゴシック" panose="020B0400000000000000" pitchFamily="50" charset="-128"/>
            </a:endParaRPr>
          </a:p>
        </p:txBody>
      </p:sp>
      <p:sp>
        <p:nvSpPr>
          <p:cNvPr id="3" name="動作設定ボタン: 戻る/前へ 2">
            <a:hlinkClick r:id="" action="ppaction://hlinkshowjump?jump=previousslide" highlightClick="1"/>
            <a:extLst>
              <a:ext uri="{FF2B5EF4-FFF2-40B4-BE49-F238E27FC236}">
                <a16:creationId xmlns:a16="http://schemas.microsoft.com/office/drawing/2014/main" id="{BFFF7B89-34F1-9ED0-6467-636761434843}"/>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動作設定ボタン: 進む/次へ 3">
            <a:hlinkClick r:id="" action="ppaction://hlinkshowjump?jump=nextslide" highlightClick="1"/>
            <a:extLst>
              <a:ext uri="{FF2B5EF4-FFF2-40B4-BE49-F238E27FC236}">
                <a16:creationId xmlns:a16="http://schemas.microsoft.com/office/drawing/2014/main" id="{4552E3E1-C4EF-013B-C51B-7414AB01E6F4}"/>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14" name="スライド番号プレースホルダー 13">
            <a:extLst>
              <a:ext uri="{FF2B5EF4-FFF2-40B4-BE49-F238E27FC236}">
                <a16:creationId xmlns:a16="http://schemas.microsoft.com/office/drawing/2014/main" id="{E1FADBA5-4A30-9EF3-4D15-D4D3BBC01B87}"/>
              </a:ext>
            </a:extLst>
          </p:cNvPr>
          <p:cNvSpPr>
            <a:spLocks noGrp="1"/>
          </p:cNvSpPr>
          <p:nvPr>
            <p:ph type="sldNum" sz="quarter" idx="12"/>
          </p:nvPr>
        </p:nvSpPr>
        <p:spPr/>
        <p:txBody>
          <a:bodyPr/>
          <a:lstStyle/>
          <a:p>
            <a:fld id="{4FAB73BC-B049-4115-A692-8D63A059BFB8}" type="slidenum">
              <a:rPr lang="en-US" smtClean="0"/>
              <a:t>6</a:t>
            </a:fld>
            <a:endParaRPr lang="en-US"/>
          </a:p>
        </p:txBody>
      </p:sp>
      <p:sp>
        <p:nvSpPr>
          <p:cNvPr id="2" name="テキスト ボックス 1">
            <a:extLst>
              <a:ext uri="{FF2B5EF4-FFF2-40B4-BE49-F238E27FC236}">
                <a16:creationId xmlns:a16="http://schemas.microsoft.com/office/drawing/2014/main" id="{2E379E38-BBCB-E1C3-07E3-BD593F97227B}"/>
              </a:ext>
            </a:extLst>
          </p:cNvPr>
          <p:cNvSpPr txBox="1"/>
          <p:nvPr/>
        </p:nvSpPr>
        <p:spPr>
          <a:xfrm>
            <a:off x="210667" y="72128"/>
            <a:ext cx="5563115" cy="646331"/>
          </a:xfrm>
          <a:prstGeom prst="rect">
            <a:avLst/>
          </a:prstGeom>
          <a:noFill/>
        </p:spPr>
        <p:txBody>
          <a:bodyPr wrap="square" rtlCol="0">
            <a:spAutoFit/>
          </a:bodyPr>
          <a:lstStyle/>
          <a:p>
            <a:r>
              <a:rPr lang="ja-JP" altLang="en-US" sz="3600" b="1" dirty="0">
                <a:latin typeface="游ゴシック" panose="020B0400000000000000" pitchFamily="50" charset="-128"/>
                <a:ea typeface="游ゴシック" panose="020B0400000000000000" pitchFamily="50" charset="-128"/>
              </a:rPr>
              <a:t>公正な社会とは</a:t>
            </a:r>
            <a:endParaRPr lang="ja-JP" altLang="ja-JP" sz="3600" b="1" dirty="0">
              <a:latin typeface="游ゴシック" panose="020B0400000000000000" pitchFamily="50" charset="-128"/>
              <a:ea typeface="游ゴシック" panose="020B0400000000000000" pitchFamily="50" charset="-128"/>
            </a:endParaRPr>
          </a:p>
        </p:txBody>
      </p:sp>
      <p:pic>
        <p:nvPicPr>
          <p:cNvPr id="8" name="図 7">
            <a:extLst>
              <a:ext uri="{FF2B5EF4-FFF2-40B4-BE49-F238E27FC236}">
                <a16:creationId xmlns:a16="http://schemas.microsoft.com/office/drawing/2014/main" id="{0EA82D63-AD02-F85C-8442-2F30012FFFA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431800" y="1414169"/>
            <a:ext cx="8280400" cy="3898503"/>
          </a:xfrm>
          <a:prstGeom prst="rect">
            <a:avLst/>
          </a:prstGeom>
        </p:spPr>
      </p:pic>
      <p:sp>
        <p:nvSpPr>
          <p:cNvPr id="6" name="テキスト ボックス 5">
            <a:extLst>
              <a:ext uri="{FF2B5EF4-FFF2-40B4-BE49-F238E27FC236}">
                <a16:creationId xmlns:a16="http://schemas.microsoft.com/office/drawing/2014/main" id="{7C89E0FE-90B9-B9D1-35A5-68FFD9036E27}"/>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33798045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BDD7D6-577E-A279-AE83-C1B8D5FBE1BC}"/>
            </a:ext>
          </a:extLst>
        </p:cNvPr>
        <p:cNvGrpSpPr/>
        <p:nvPr/>
      </p:nvGrpSpPr>
      <p:grpSpPr>
        <a:xfrm>
          <a:off x="0" y="0"/>
          <a:ext cx="0" cy="0"/>
          <a:chOff x="0" y="0"/>
          <a:chExt cx="0" cy="0"/>
        </a:xfrm>
      </p:grpSpPr>
      <p:sp>
        <p:nvSpPr>
          <p:cNvPr id="17" name="コンテンツ プレースホルダー 2">
            <a:extLst>
              <a:ext uri="{FF2B5EF4-FFF2-40B4-BE49-F238E27FC236}">
                <a16:creationId xmlns:a16="http://schemas.microsoft.com/office/drawing/2014/main" id="{DC770C11-5432-F3DB-E222-D5F536BA8AF3}"/>
              </a:ext>
            </a:extLst>
          </p:cNvPr>
          <p:cNvSpPr>
            <a:spLocks noGrp="1"/>
          </p:cNvSpPr>
          <p:nvPr>
            <p:ph idx="4294967295"/>
          </p:nvPr>
        </p:nvSpPr>
        <p:spPr>
          <a:xfrm>
            <a:off x="431800" y="1268414"/>
            <a:ext cx="8280400" cy="5356671"/>
          </a:xfrm>
        </p:spPr>
        <p:txBody>
          <a:bodyPr lIns="0" tIns="0" rIns="0" bIns="0">
            <a:noAutofit/>
          </a:bodyPr>
          <a:lstStyle/>
          <a:p>
            <a:pPr marL="271463" indent="-271463">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 20</a:t>
            </a:r>
            <a:r>
              <a:rPr lang="ja-JP" altLang="en-US" sz="3200" dirty="0">
                <a:latin typeface="游ゴシック" panose="020B0400000000000000" pitchFamily="50" charset="-128"/>
                <a:ea typeface="游ゴシック" panose="020B0400000000000000" pitchFamily="50" charset="-128"/>
              </a:rPr>
              <a:t>世紀前半に自民族を優れたものとし、自民族を中心とした社会を形成する動きが世界中で強まった。</a:t>
            </a:r>
          </a:p>
          <a:p>
            <a:pPr marL="271463" indent="-271463">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 </a:t>
            </a:r>
            <a:r>
              <a:rPr lang="ja-JP" altLang="en-US" sz="3200" dirty="0">
                <a:latin typeface="游ゴシック" panose="020B0400000000000000" pitchFamily="50" charset="-128"/>
                <a:ea typeface="游ゴシック" panose="020B0400000000000000" pitchFamily="50" charset="-128"/>
              </a:rPr>
              <a:t>ドイツでは、過激な全体主義</a:t>
            </a:r>
            <a:r>
              <a:rPr lang="en-US" altLang="ja-JP" sz="3200" dirty="0">
                <a:latin typeface="游ゴシック" panose="020B0400000000000000" pitchFamily="50" charset="-128"/>
                <a:ea typeface="游ゴシック" panose="020B0400000000000000" pitchFamily="50" charset="-128"/>
              </a:rPr>
              <a:t>(③ </a:t>
            </a:r>
            <a:r>
              <a:rPr lang="ja-JP" altLang="en-US" sz="3200" dirty="0">
                <a:solidFill>
                  <a:srgbClr val="FF0000"/>
                </a:solidFill>
                <a:latin typeface="游ゴシック" panose="020B0400000000000000" pitchFamily="50" charset="-128"/>
                <a:ea typeface="游ゴシック" panose="020B0400000000000000" pitchFamily="50" charset="-128"/>
              </a:rPr>
              <a:t>ナチズム</a:t>
            </a:r>
            <a:r>
              <a:rPr lang="ja-JP" altLang="en-US" sz="3200" dirty="0">
                <a:latin typeface="游ゴシック" panose="020B0400000000000000" pitchFamily="50" charset="-128"/>
                <a:ea typeface="游ゴシック" panose="020B0400000000000000" pitchFamily="50" charset="-128"/>
              </a:rPr>
              <a:t> </a:t>
            </a:r>
            <a:r>
              <a:rPr lang="en-US" altLang="ja-JP" sz="3200" dirty="0">
                <a:latin typeface="游ゴシック" panose="020B0400000000000000" pitchFamily="50" charset="-128"/>
                <a:ea typeface="游ゴシック" panose="020B0400000000000000" pitchFamily="50" charset="-128"/>
              </a:rPr>
              <a:t>)</a:t>
            </a:r>
            <a:r>
              <a:rPr lang="ja-JP" altLang="en-US" sz="3200" dirty="0">
                <a:latin typeface="游ゴシック" panose="020B0400000000000000" pitchFamily="50" charset="-128"/>
                <a:ea typeface="游ゴシック" panose="020B0400000000000000" pitchFamily="50" charset="-128"/>
              </a:rPr>
              <a:t>が誕生した。</a:t>
            </a:r>
          </a:p>
          <a:p>
            <a:pPr marL="1162050" indent="-446088">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▶みずからとは異なる者を平等の対象とみなさず、暴力によって存在を消去しようとした。</a:t>
            </a:r>
          </a:p>
        </p:txBody>
      </p:sp>
      <p:sp>
        <p:nvSpPr>
          <p:cNvPr id="6" name="スライド番号プレースホルダー 5">
            <a:extLst>
              <a:ext uri="{FF2B5EF4-FFF2-40B4-BE49-F238E27FC236}">
                <a16:creationId xmlns:a16="http://schemas.microsoft.com/office/drawing/2014/main" id="{A92B5CB4-C3D5-CCE6-1825-40DA5561391E}"/>
              </a:ext>
            </a:extLst>
          </p:cNvPr>
          <p:cNvSpPr>
            <a:spLocks noGrp="1"/>
          </p:cNvSpPr>
          <p:nvPr>
            <p:ph type="sldNum" sz="quarter" idx="12"/>
          </p:nvPr>
        </p:nvSpPr>
        <p:spPr/>
        <p:txBody>
          <a:bodyPr/>
          <a:lstStyle/>
          <a:p>
            <a:fld id="{4FAB73BC-B049-4115-A692-8D63A059BFB8}" type="slidenum">
              <a:rPr lang="en-US" smtClean="0"/>
              <a:t>7</a:t>
            </a:fld>
            <a:endParaRPr lang="en-US"/>
          </a:p>
        </p:txBody>
      </p:sp>
      <p:sp>
        <p:nvSpPr>
          <p:cNvPr id="9" name="メモ 8">
            <a:extLst>
              <a:ext uri="{FF2B5EF4-FFF2-40B4-BE49-F238E27FC236}">
                <a16:creationId xmlns:a16="http://schemas.microsoft.com/office/drawing/2014/main" id="{70CA0695-BD72-A1F8-1198-B9C07924FC8E}"/>
              </a:ext>
            </a:extLst>
          </p:cNvPr>
          <p:cNvSpPr/>
          <p:nvPr/>
        </p:nvSpPr>
        <p:spPr>
          <a:xfrm>
            <a:off x="6624985" y="2721205"/>
            <a:ext cx="1703378" cy="458594"/>
          </a:xfrm>
          <a:prstGeom prst="foldedCorner">
            <a:avLst>
              <a:gd name="adj" fmla="val 0"/>
            </a:avLst>
          </a:prstGeom>
          <a:solidFill>
            <a:srgbClr val="F5C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A392C46B-31ED-ED67-0991-0E32AC09EC6E}"/>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2D66802B-BB0E-E026-4229-50D0411DF35A}"/>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2B548095-2E50-648B-8C89-CFCD713C5DEF}"/>
              </a:ext>
            </a:extLst>
          </p:cNvPr>
          <p:cNvSpPr txBox="1"/>
          <p:nvPr/>
        </p:nvSpPr>
        <p:spPr>
          <a:xfrm>
            <a:off x="210667" y="72128"/>
            <a:ext cx="6709117" cy="646331"/>
          </a:xfrm>
          <a:prstGeom prst="rect">
            <a:avLst/>
          </a:prstGeom>
          <a:noFill/>
        </p:spPr>
        <p:txBody>
          <a:bodyPr wrap="square" rtlCol="0">
            <a:spAutoFit/>
          </a:bodyPr>
          <a:lstStyle/>
          <a:p>
            <a:r>
              <a:rPr lang="ja-JP" altLang="en-US" sz="3600" b="1" dirty="0">
                <a:latin typeface="游ゴシック" panose="020B0400000000000000" pitchFamily="50" charset="-128"/>
                <a:ea typeface="游ゴシック" panose="020B0400000000000000" pitchFamily="50" charset="-128"/>
              </a:rPr>
              <a:t>平等と公正をめぐる現代の議論</a:t>
            </a:r>
            <a:endParaRPr lang="ja-JP" altLang="ja-JP" sz="3600" b="1" dirty="0">
              <a:latin typeface="游ゴシック" panose="020B0400000000000000" pitchFamily="50" charset="-128"/>
              <a:ea typeface="游ゴシック" panose="020B0400000000000000" pitchFamily="50" charset="-128"/>
            </a:endParaRPr>
          </a:p>
        </p:txBody>
      </p:sp>
      <p:sp>
        <p:nvSpPr>
          <p:cNvPr id="4" name="テキスト ボックス 3">
            <a:extLst>
              <a:ext uri="{FF2B5EF4-FFF2-40B4-BE49-F238E27FC236}">
                <a16:creationId xmlns:a16="http://schemas.microsoft.com/office/drawing/2014/main" id="{281183CD-5E41-571B-A6E2-7D3E2ED92B1D}"/>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908904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9"/>
                                        </p:tgtEl>
                                        <p:attrNameLst>
                                          <p:attrName>ppt_w</p:attrName>
                                        </p:attrNameLst>
                                      </p:cBhvr>
                                      <p:tavLst>
                                        <p:tav tm="0">
                                          <p:val>
                                            <p:strVal val="ppt_w"/>
                                          </p:val>
                                        </p:tav>
                                        <p:tav tm="100000">
                                          <p:val>
                                            <p:fltVal val="0"/>
                                          </p:val>
                                        </p:tav>
                                      </p:tavLst>
                                    </p:anim>
                                    <p:anim calcmode="lin" valueType="num">
                                      <p:cBhvr>
                                        <p:cTn id="7" dur="500"/>
                                        <p:tgtEl>
                                          <p:spTgt spid="9"/>
                                        </p:tgtEl>
                                        <p:attrNameLst>
                                          <p:attrName>ppt_h</p:attrName>
                                        </p:attrNameLst>
                                      </p:cBhvr>
                                      <p:tavLst>
                                        <p:tav tm="0">
                                          <p:val>
                                            <p:strVal val="ppt_h"/>
                                          </p:val>
                                        </p:tav>
                                        <p:tav tm="100000">
                                          <p:val>
                                            <p:fltVal val="0"/>
                                          </p:val>
                                        </p:tav>
                                      </p:tavLst>
                                    </p:anim>
                                    <p:animEffect transition="out" filter="fade">
                                      <p:cBhvr>
                                        <p:cTn id="8" dur="500"/>
                                        <p:tgtEl>
                                          <p:spTgt spid="9"/>
                                        </p:tgtEl>
                                      </p:cBhvr>
                                    </p:animEffect>
                                    <p:set>
                                      <p:cBhvr>
                                        <p:cTn id="9"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ADB79-CF5D-DFC5-FF17-394ADD8E8772}"/>
            </a:ext>
          </a:extLst>
        </p:cNvPr>
        <p:cNvGrpSpPr/>
        <p:nvPr/>
      </p:nvGrpSpPr>
      <p:grpSpPr>
        <a:xfrm>
          <a:off x="0" y="0"/>
          <a:ext cx="0" cy="0"/>
          <a:chOff x="0" y="0"/>
          <a:chExt cx="0" cy="0"/>
        </a:xfrm>
      </p:grpSpPr>
      <p:sp>
        <p:nvSpPr>
          <p:cNvPr id="17" name="コンテンツ プレースホルダー 2">
            <a:extLst>
              <a:ext uri="{FF2B5EF4-FFF2-40B4-BE49-F238E27FC236}">
                <a16:creationId xmlns:a16="http://schemas.microsoft.com/office/drawing/2014/main" id="{8D86383B-8EC5-ECCC-2D3F-9DC59EBC4D63}"/>
              </a:ext>
            </a:extLst>
          </p:cNvPr>
          <p:cNvSpPr>
            <a:spLocks noGrp="1"/>
          </p:cNvSpPr>
          <p:nvPr>
            <p:ph idx="4294967295"/>
          </p:nvPr>
        </p:nvSpPr>
        <p:spPr>
          <a:xfrm>
            <a:off x="431800" y="1268414"/>
            <a:ext cx="8280400" cy="5356671"/>
          </a:xfrm>
        </p:spPr>
        <p:txBody>
          <a:bodyPr lIns="0" tIns="0" rIns="0" bIns="0">
            <a:noAutofit/>
          </a:bodyPr>
          <a:lstStyle/>
          <a:p>
            <a:pPr marL="271463" indent="-271463">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⑴　④ </a:t>
            </a:r>
            <a:r>
              <a:rPr lang="ja-JP" altLang="en-US" sz="3200" dirty="0">
                <a:solidFill>
                  <a:srgbClr val="FF0000"/>
                </a:solidFill>
                <a:latin typeface="游ゴシック" panose="020B0400000000000000" pitchFamily="50" charset="-128"/>
                <a:ea typeface="游ゴシック" panose="020B0400000000000000" pitchFamily="50" charset="-128"/>
              </a:rPr>
              <a:t>ホルクハイマー</a:t>
            </a:r>
            <a:r>
              <a:rPr lang="ja-JP" altLang="en-US" sz="3200" dirty="0">
                <a:latin typeface="游ゴシック" panose="020B0400000000000000" pitchFamily="50" charset="-128"/>
                <a:ea typeface="游ゴシック" panose="020B0400000000000000" pitchFamily="50" charset="-128"/>
              </a:rPr>
              <a:t> や⑤ </a:t>
            </a:r>
            <a:r>
              <a:rPr lang="ja-JP" altLang="en-US" sz="3200" dirty="0">
                <a:solidFill>
                  <a:srgbClr val="FF0000"/>
                </a:solidFill>
                <a:latin typeface="游ゴシック" panose="020B0400000000000000" pitchFamily="50" charset="-128"/>
                <a:ea typeface="游ゴシック" panose="020B0400000000000000" pitchFamily="50" charset="-128"/>
              </a:rPr>
              <a:t>アドルノ</a:t>
            </a:r>
            <a:r>
              <a:rPr lang="ja-JP" altLang="en-US" sz="3200" dirty="0">
                <a:latin typeface="游ゴシック" panose="020B0400000000000000" pitchFamily="50" charset="-128"/>
                <a:ea typeface="游ゴシック" panose="020B0400000000000000" pitchFamily="50" charset="-128"/>
              </a:rPr>
              <a:t> </a:t>
            </a:r>
            <a:r>
              <a:rPr lang="en-US" altLang="ja-JP" sz="3200" dirty="0">
                <a:latin typeface="游ゴシック" panose="020B0400000000000000" pitchFamily="50" charset="-128"/>
                <a:ea typeface="游ゴシック" panose="020B0400000000000000" pitchFamily="50" charset="-128"/>
              </a:rPr>
              <a:t>(</a:t>
            </a:r>
            <a:r>
              <a:rPr lang="ja-JP" altLang="en-US" sz="3200" dirty="0">
                <a:latin typeface="游ゴシック" panose="020B0400000000000000" pitchFamily="50" charset="-128"/>
                <a:ea typeface="游ゴシック" panose="020B0400000000000000" pitchFamily="50" charset="-128"/>
              </a:rPr>
              <a:t>ドイツの哲学者。アメリカに亡命</a:t>
            </a:r>
            <a:r>
              <a:rPr lang="en-US" altLang="ja-JP" sz="3200" dirty="0">
                <a:latin typeface="游ゴシック" panose="020B0400000000000000" pitchFamily="50" charset="-128"/>
                <a:ea typeface="游ゴシック" panose="020B0400000000000000" pitchFamily="50" charset="-128"/>
              </a:rPr>
              <a:t>)</a:t>
            </a:r>
          </a:p>
          <a:p>
            <a:pPr marL="271463" indent="-271463">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 </a:t>
            </a:r>
            <a:r>
              <a:rPr lang="ja-JP" altLang="en-US" sz="3200" dirty="0">
                <a:latin typeface="游ゴシック" panose="020B0400000000000000" pitchFamily="50" charset="-128"/>
                <a:ea typeface="游ゴシック" panose="020B0400000000000000" pitchFamily="50" charset="-128"/>
              </a:rPr>
              <a:t>全体主義</a:t>
            </a:r>
            <a:r>
              <a:rPr lang="en-US" altLang="ja-JP" sz="3200" dirty="0">
                <a:latin typeface="游ゴシック" panose="020B0400000000000000" pitchFamily="50" charset="-128"/>
                <a:ea typeface="游ゴシック" panose="020B0400000000000000" pitchFamily="50" charset="-128"/>
              </a:rPr>
              <a:t>(</a:t>
            </a:r>
            <a:r>
              <a:rPr lang="ja-JP" altLang="en-US" sz="3200" dirty="0">
                <a:latin typeface="游ゴシック" panose="020B0400000000000000" pitchFamily="50" charset="-128"/>
                <a:ea typeface="游ゴシック" panose="020B0400000000000000" pitchFamily="50" charset="-128"/>
              </a:rPr>
              <a:t>ナチズム</a:t>
            </a:r>
            <a:r>
              <a:rPr lang="en-US" altLang="ja-JP" sz="3200" dirty="0">
                <a:latin typeface="游ゴシック" panose="020B0400000000000000" pitchFamily="50" charset="-128"/>
                <a:ea typeface="游ゴシック" panose="020B0400000000000000" pitchFamily="50" charset="-128"/>
              </a:rPr>
              <a:t>)</a:t>
            </a:r>
            <a:r>
              <a:rPr lang="ja-JP" altLang="en-US" sz="3200" dirty="0">
                <a:latin typeface="游ゴシック" panose="020B0400000000000000" pitchFamily="50" charset="-128"/>
                <a:ea typeface="游ゴシック" panose="020B0400000000000000" pitchFamily="50" charset="-128"/>
              </a:rPr>
              <a:t>の原因が行き過ぎた理性にあるとし、啓蒙の欠点を強調。</a:t>
            </a:r>
          </a:p>
          <a:p>
            <a:pPr marL="1162050" indent="-446088">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▶特定の利益や目的のために使われる理性を「⑥ </a:t>
            </a:r>
            <a:r>
              <a:rPr lang="ja-JP" altLang="en-US" sz="3200" dirty="0">
                <a:solidFill>
                  <a:srgbClr val="FF0000"/>
                </a:solidFill>
                <a:latin typeface="游ゴシック" panose="020B0400000000000000" pitchFamily="50" charset="-128"/>
                <a:ea typeface="游ゴシック" panose="020B0400000000000000" pitchFamily="50" charset="-128"/>
              </a:rPr>
              <a:t>道具的理性</a:t>
            </a:r>
            <a:r>
              <a:rPr lang="ja-JP" altLang="en-US" sz="3200" dirty="0">
                <a:latin typeface="游ゴシック" panose="020B0400000000000000" pitchFamily="50" charset="-128"/>
                <a:ea typeface="游ゴシック" panose="020B0400000000000000" pitchFamily="50" charset="-128"/>
              </a:rPr>
              <a:t> 」として強く批判。</a:t>
            </a:r>
          </a:p>
        </p:txBody>
      </p:sp>
      <p:sp>
        <p:nvSpPr>
          <p:cNvPr id="6" name="スライド番号プレースホルダー 5">
            <a:extLst>
              <a:ext uri="{FF2B5EF4-FFF2-40B4-BE49-F238E27FC236}">
                <a16:creationId xmlns:a16="http://schemas.microsoft.com/office/drawing/2014/main" id="{253AACDF-CA38-E54E-DB20-D2D95590B674}"/>
              </a:ext>
            </a:extLst>
          </p:cNvPr>
          <p:cNvSpPr>
            <a:spLocks noGrp="1"/>
          </p:cNvSpPr>
          <p:nvPr>
            <p:ph type="sldNum" sz="quarter" idx="12"/>
          </p:nvPr>
        </p:nvSpPr>
        <p:spPr/>
        <p:txBody>
          <a:bodyPr/>
          <a:lstStyle/>
          <a:p>
            <a:fld id="{4FAB73BC-B049-4115-A692-8D63A059BFB8}" type="slidenum">
              <a:rPr lang="en-US" smtClean="0"/>
              <a:t>8</a:t>
            </a:fld>
            <a:endParaRPr lang="en-US"/>
          </a:p>
        </p:txBody>
      </p:sp>
      <p:sp>
        <p:nvSpPr>
          <p:cNvPr id="9" name="メモ 8">
            <a:extLst>
              <a:ext uri="{FF2B5EF4-FFF2-40B4-BE49-F238E27FC236}">
                <a16:creationId xmlns:a16="http://schemas.microsoft.com/office/drawing/2014/main" id="{855BB265-F012-E7DC-D425-D4685909583D}"/>
              </a:ext>
            </a:extLst>
          </p:cNvPr>
          <p:cNvSpPr/>
          <p:nvPr/>
        </p:nvSpPr>
        <p:spPr>
          <a:xfrm>
            <a:off x="1756422" y="1268413"/>
            <a:ext cx="2906194" cy="458594"/>
          </a:xfrm>
          <a:prstGeom prst="foldedCorner">
            <a:avLst>
              <a:gd name="adj" fmla="val 0"/>
            </a:avLst>
          </a:prstGeom>
          <a:solidFill>
            <a:srgbClr val="F5C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BD7666D1-FCE1-892A-1C51-4DCD0E9DA228}"/>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6546DBA2-E808-C3B8-9887-941ACB898F8C}"/>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6FBD9E8B-29C7-3CD7-BD15-144C27DC2BD9}"/>
              </a:ext>
            </a:extLst>
          </p:cNvPr>
          <p:cNvSpPr txBox="1"/>
          <p:nvPr/>
        </p:nvSpPr>
        <p:spPr>
          <a:xfrm>
            <a:off x="210667" y="72128"/>
            <a:ext cx="6709117" cy="646331"/>
          </a:xfrm>
          <a:prstGeom prst="rect">
            <a:avLst/>
          </a:prstGeom>
          <a:noFill/>
        </p:spPr>
        <p:txBody>
          <a:bodyPr wrap="square" rtlCol="0">
            <a:spAutoFit/>
          </a:bodyPr>
          <a:lstStyle/>
          <a:p>
            <a:r>
              <a:rPr lang="ja-JP" altLang="en-US" sz="3600" b="1" dirty="0">
                <a:latin typeface="游ゴシック" panose="020B0400000000000000" pitchFamily="50" charset="-128"/>
                <a:ea typeface="游ゴシック" panose="020B0400000000000000" pitchFamily="50" charset="-128"/>
              </a:rPr>
              <a:t>平等と公正をめぐる現代の議論</a:t>
            </a:r>
            <a:endParaRPr lang="ja-JP" altLang="ja-JP" sz="3600" b="1" dirty="0">
              <a:latin typeface="游ゴシック" panose="020B0400000000000000" pitchFamily="50" charset="-128"/>
              <a:ea typeface="游ゴシック" panose="020B0400000000000000" pitchFamily="50" charset="-128"/>
            </a:endParaRPr>
          </a:p>
        </p:txBody>
      </p:sp>
      <p:sp>
        <p:nvSpPr>
          <p:cNvPr id="4" name="メモ 8">
            <a:extLst>
              <a:ext uri="{FF2B5EF4-FFF2-40B4-BE49-F238E27FC236}">
                <a16:creationId xmlns:a16="http://schemas.microsoft.com/office/drawing/2014/main" id="{F65B88E4-B77E-F55D-73CA-E6A51A965F7A}"/>
              </a:ext>
            </a:extLst>
          </p:cNvPr>
          <p:cNvSpPr/>
          <p:nvPr/>
        </p:nvSpPr>
        <p:spPr>
          <a:xfrm>
            <a:off x="5624087" y="1268413"/>
            <a:ext cx="1674637" cy="458594"/>
          </a:xfrm>
          <a:prstGeom prst="foldedCorner">
            <a:avLst>
              <a:gd name="adj" fmla="val 0"/>
            </a:avLst>
          </a:prstGeom>
          <a:solidFill>
            <a:srgbClr val="F5C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メモ 8">
            <a:extLst>
              <a:ext uri="{FF2B5EF4-FFF2-40B4-BE49-F238E27FC236}">
                <a16:creationId xmlns:a16="http://schemas.microsoft.com/office/drawing/2014/main" id="{3289FFE4-2AEC-BCA9-5A5D-68D5A05848B1}"/>
              </a:ext>
            </a:extLst>
          </p:cNvPr>
          <p:cNvSpPr/>
          <p:nvPr/>
        </p:nvSpPr>
        <p:spPr>
          <a:xfrm>
            <a:off x="3321612" y="3717452"/>
            <a:ext cx="2090647" cy="458594"/>
          </a:xfrm>
          <a:prstGeom prst="foldedCorner">
            <a:avLst>
              <a:gd name="adj" fmla="val 0"/>
            </a:avLst>
          </a:prstGeom>
          <a:solidFill>
            <a:srgbClr val="F5C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994BEB30-0D98-1973-042A-DAEF78249357}"/>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3529750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9"/>
                                        </p:tgtEl>
                                        <p:attrNameLst>
                                          <p:attrName>ppt_w</p:attrName>
                                        </p:attrNameLst>
                                      </p:cBhvr>
                                      <p:tavLst>
                                        <p:tav tm="0">
                                          <p:val>
                                            <p:strVal val="ppt_w"/>
                                          </p:val>
                                        </p:tav>
                                        <p:tav tm="100000">
                                          <p:val>
                                            <p:fltVal val="0"/>
                                          </p:val>
                                        </p:tav>
                                      </p:tavLst>
                                    </p:anim>
                                    <p:anim calcmode="lin" valueType="num">
                                      <p:cBhvr>
                                        <p:cTn id="7" dur="500"/>
                                        <p:tgtEl>
                                          <p:spTgt spid="9"/>
                                        </p:tgtEl>
                                        <p:attrNameLst>
                                          <p:attrName>ppt_h</p:attrName>
                                        </p:attrNameLst>
                                      </p:cBhvr>
                                      <p:tavLst>
                                        <p:tav tm="0">
                                          <p:val>
                                            <p:strVal val="ppt_h"/>
                                          </p:val>
                                        </p:tav>
                                        <p:tav tm="100000">
                                          <p:val>
                                            <p:fltVal val="0"/>
                                          </p:val>
                                        </p:tav>
                                      </p:tavLst>
                                    </p:anim>
                                    <p:animEffect transition="out" filter="fade">
                                      <p:cBhvr>
                                        <p:cTn id="8" dur="500"/>
                                        <p:tgtEl>
                                          <p:spTgt spid="9"/>
                                        </p:tgtEl>
                                      </p:cBhvr>
                                    </p:animEffect>
                                    <p:set>
                                      <p:cBhvr>
                                        <p:cTn id="9" dur="1" fill="hold">
                                          <p:stCondLst>
                                            <p:cond delay="499"/>
                                          </p:stCondLst>
                                        </p:cTn>
                                        <p:tgtEl>
                                          <p:spTgt spid="9"/>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53" presetClass="exit" presetSubtype="32" fill="hold" grpId="0" nodeType="clickEffect">
                                  <p:stCondLst>
                                    <p:cond delay="0"/>
                                  </p:stCondLst>
                                  <p:childTnLst>
                                    <p:anim calcmode="lin" valueType="num">
                                      <p:cBhvr>
                                        <p:cTn id="13" dur="500"/>
                                        <p:tgtEl>
                                          <p:spTgt spid="4"/>
                                        </p:tgtEl>
                                        <p:attrNameLst>
                                          <p:attrName>ppt_w</p:attrName>
                                        </p:attrNameLst>
                                      </p:cBhvr>
                                      <p:tavLst>
                                        <p:tav tm="0">
                                          <p:val>
                                            <p:strVal val="ppt_w"/>
                                          </p:val>
                                        </p:tav>
                                        <p:tav tm="100000">
                                          <p:val>
                                            <p:fltVal val="0"/>
                                          </p:val>
                                        </p:tav>
                                      </p:tavLst>
                                    </p:anim>
                                    <p:anim calcmode="lin" valueType="num">
                                      <p:cBhvr>
                                        <p:cTn id="14" dur="500"/>
                                        <p:tgtEl>
                                          <p:spTgt spid="4"/>
                                        </p:tgtEl>
                                        <p:attrNameLst>
                                          <p:attrName>ppt_h</p:attrName>
                                        </p:attrNameLst>
                                      </p:cBhvr>
                                      <p:tavLst>
                                        <p:tav tm="0">
                                          <p:val>
                                            <p:strVal val="ppt_h"/>
                                          </p:val>
                                        </p:tav>
                                        <p:tav tm="100000">
                                          <p:val>
                                            <p:fltVal val="0"/>
                                          </p:val>
                                        </p:tav>
                                      </p:tavLst>
                                    </p:anim>
                                    <p:animEffect transition="out" filter="fade">
                                      <p:cBhvr>
                                        <p:cTn id="15" dur="500"/>
                                        <p:tgtEl>
                                          <p:spTgt spid="4"/>
                                        </p:tgtEl>
                                      </p:cBhvr>
                                    </p:animEffect>
                                    <p:set>
                                      <p:cBhvr>
                                        <p:cTn id="16" dur="1" fill="hold">
                                          <p:stCondLst>
                                            <p:cond delay="499"/>
                                          </p:stCondLst>
                                        </p:cTn>
                                        <p:tgtEl>
                                          <p:spTgt spid="4"/>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53" presetClass="exit" presetSubtype="32" fill="hold" grpId="0" nodeType="clickEffect">
                                  <p:stCondLst>
                                    <p:cond delay="0"/>
                                  </p:stCondLst>
                                  <p:childTnLst>
                                    <p:anim calcmode="lin" valueType="num">
                                      <p:cBhvr>
                                        <p:cTn id="20" dur="500"/>
                                        <p:tgtEl>
                                          <p:spTgt spid="7"/>
                                        </p:tgtEl>
                                        <p:attrNameLst>
                                          <p:attrName>ppt_w</p:attrName>
                                        </p:attrNameLst>
                                      </p:cBhvr>
                                      <p:tavLst>
                                        <p:tav tm="0">
                                          <p:val>
                                            <p:strVal val="ppt_w"/>
                                          </p:val>
                                        </p:tav>
                                        <p:tav tm="100000">
                                          <p:val>
                                            <p:fltVal val="0"/>
                                          </p:val>
                                        </p:tav>
                                      </p:tavLst>
                                    </p:anim>
                                    <p:anim calcmode="lin" valueType="num">
                                      <p:cBhvr>
                                        <p:cTn id="21" dur="500"/>
                                        <p:tgtEl>
                                          <p:spTgt spid="7"/>
                                        </p:tgtEl>
                                        <p:attrNameLst>
                                          <p:attrName>ppt_h</p:attrName>
                                        </p:attrNameLst>
                                      </p:cBhvr>
                                      <p:tavLst>
                                        <p:tav tm="0">
                                          <p:val>
                                            <p:strVal val="ppt_h"/>
                                          </p:val>
                                        </p:tav>
                                        <p:tav tm="100000">
                                          <p:val>
                                            <p:fltVal val="0"/>
                                          </p:val>
                                        </p:tav>
                                      </p:tavLst>
                                    </p:anim>
                                    <p:animEffect transition="out" filter="fade">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animBg="1"/>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D9512A-AF1B-97BE-B73A-92F294F882D8}"/>
            </a:ext>
          </a:extLst>
        </p:cNvPr>
        <p:cNvGrpSpPr/>
        <p:nvPr/>
      </p:nvGrpSpPr>
      <p:grpSpPr>
        <a:xfrm>
          <a:off x="0" y="0"/>
          <a:ext cx="0" cy="0"/>
          <a:chOff x="0" y="0"/>
          <a:chExt cx="0" cy="0"/>
        </a:xfrm>
      </p:grpSpPr>
      <p:sp>
        <p:nvSpPr>
          <p:cNvPr id="17" name="コンテンツ プレースホルダー 2">
            <a:extLst>
              <a:ext uri="{FF2B5EF4-FFF2-40B4-BE49-F238E27FC236}">
                <a16:creationId xmlns:a16="http://schemas.microsoft.com/office/drawing/2014/main" id="{9A3CD873-8A96-406E-D683-BB5668B55906}"/>
              </a:ext>
            </a:extLst>
          </p:cNvPr>
          <p:cNvSpPr>
            <a:spLocks noGrp="1"/>
          </p:cNvSpPr>
          <p:nvPr>
            <p:ph idx="4294967295"/>
          </p:nvPr>
        </p:nvSpPr>
        <p:spPr>
          <a:xfrm>
            <a:off x="431800" y="1268414"/>
            <a:ext cx="8280400" cy="5356671"/>
          </a:xfrm>
        </p:spPr>
        <p:txBody>
          <a:bodyPr lIns="0" tIns="0" rIns="0" bIns="0">
            <a:noAutofit/>
          </a:bodyPr>
          <a:lstStyle/>
          <a:p>
            <a:pPr marL="271463" indent="-271463">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⑵　⑦ </a:t>
            </a:r>
            <a:r>
              <a:rPr lang="ja-JP" altLang="en-US" sz="3200" dirty="0">
                <a:solidFill>
                  <a:srgbClr val="FF0000"/>
                </a:solidFill>
                <a:latin typeface="游ゴシック" panose="020B0400000000000000" pitchFamily="50" charset="-128"/>
                <a:ea typeface="游ゴシック" panose="020B0400000000000000" pitchFamily="50" charset="-128"/>
              </a:rPr>
              <a:t>アーレント</a:t>
            </a:r>
            <a:r>
              <a:rPr lang="ja-JP" altLang="en-US" sz="3200" dirty="0">
                <a:latin typeface="游ゴシック" panose="020B0400000000000000" pitchFamily="50" charset="-128"/>
                <a:ea typeface="游ゴシック" panose="020B0400000000000000" pitchFamily="50" charset="-128"/>
              </a:rPr>
              <a:t> </a:t>
            </a:r>
            <a:r>
              <a:rPr lang="en-US" altLang="ja-JP" sz="3200" dirty="0">
                <a:latin typeface="游ゴシック" panose="020B0400000000000000" pitchFamily="50" charset="-128"/>
                <a:ea typeface="游ゴシック" panose="020B0400000000000000" pitchFamily="50" charset="-128"/>
              </a:rPr>
              <a:t>(</a:t>
            </a:r>
            <a:r>
              <a:rPr lang="ja-JP" altLang="en-US" sz="3200" dirty="0">
                <a:latin typeface="游ゴシック" panose="020B0400000000000000" pitchFamily="50" charset="-128"/>
                <a:ea typeface="游ゴシック" panose="020B0400000000000000" pitchFamily="50" charset="-128"/>
              </a:rPr>
              <a:t>ドイツの哲学者。アメリカに亡命</a:t>
            </a:r>
            <a:r>
              <a:rPr lang="en-US" altLang="ja-JP" sz="3200" dirty="0">
                <a:latin typeface="游ゴシック" panose="020B0400000000000000" pitchFamily="50" charset="-128"/>
                <a:ea typeface="游ゴシック" panose="020B0400000000000000" pitchFamily="50" charset="-128"/>
              </a:rPr>
              <a:t>)</a:t>
            </a:r>
          </a:p>
          <a:p>
            <a:pPr marL="271463" indent="-271463">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 </a:t>
            </a:r>
            <a:r>
              <a:rPr lang="ja-JP" altLang="en-US" sz="3200" dirty="0">
                <a:latin typeface="游ゴシック" panose="020B0400000000000000" pitchFamily="50" charset="-128"/>
                <a:ea typeface="游ゴシック" panose="020B0400000000000000" pitchFamily="50" charset="-128"/>
              </a:rPr>
              <a:t>ナチスの凶悪な犯罪は命令に従っただけの凡庸な人間によって担われた</a:t>
            </a:r>
            <a:endParaRPr lang="en-US" altLang="ja-JP" sz="3200" dirty="0">
              <a:latin typeface="游ゴシック" panose="020B0400000000000000" pitchFamily="50" charset="-128"/>
              <a:ea typeface="游ゴシック" panose="020B0400000000000000" pitchFamily="50" charset="-128"/>
            </a:endParaRPr>
          </a:p>
          <a:p>
            <a:pPr marL="271463" indent="0">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(⑧ </a:t>
            </a:r>
            <a:r>
              <a:rPr lang="ja-JP" altLang="en-US" sz="3200" dirty="0">
                <a:solidFill>
                  <a:srgbClr val="FF0000"/>
                </a:solidFill>
                <a:latin typeface="游ゴシック" panose="020B0400000000000000" pitchFamily="50" charset="-128"/>
                <a:ea typeface="游ゴシック" panose="020B0400000000000000" pitchFamily="50" charset="-128"/>
              </a:rPr>
              <a:t>悪の陳腐さ</a:t>
            </a:r>
            <a:r>
              <a:rPr lang="ja-JP" altLang="en-US" sz="3200" dirty="0">
                <a:latin typeface="游ゴシック" panose="020B0400000000000000" pitchFamily="50" charset="-128"/>
                <a:ea typeface="游ゴシック" panose="020B0400000000000000" pitchFamily="50" charset="-128"/>
              </a:rPr>
              <a:t> </a:t>
            </a:r>
            <a:r>
              <a:rPr lang="en-US" altLang="ja-JP" sz="3200" dirty="0">
                <a:latin typeface="游ゴシック" panose="020B0400000000000000" pitchFamily="50" charset="-128"/>
                <a:ea typeface="游ゴシック" panose="020B0400000000000000" pitchFamily="50" charset="-128"/>
              </a:rPr>
              <a:t>)</a:t>
            </a:r>
            <a:r>
              <a:rPr lang="ja-JP" altLang="en-US" sz="3200" dirty="0">
                <a:latin typeface="游ゴシック" panose="020B0400000000000000" pitchFamily="50" charset="-128"/>
                <a:ea typeface="游ゴシック" panose="020B0400000000000000" pitchFamily="50" charset="-128"/>
              </a:rPr>
              <a:t>と考えた。</a:t>
            </a:r>
          </a:p>
          <a:p>
            <a:pPr marL="1162050" indent="-446088">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▶自分と無関係なものとして忘れ去ってしまうことは許されないとした。</a:t>
            </a:r>
          </a:p>
          <a:p>
            <a:pPr marL="1162050" indent="-446088">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▶多様な人々が対話できる</a:t>
            </a:r>
            <a:endParaRPr lang="en-US" altLang="ja-JP" sz="3200" dirty="0">
              <a:latin typeface="游ゴシック" panose="020B0400000000000000" pitchFamily="50" charset="-128"/>
              <a:ea typeface="游ゴシック" panose="020B0400000000000000" pitchFamily="50" charset="-128"/>
            </a:endParaRPr>
          </a:p>
          <a:p>
            <a:pPr marL="1162050" indent="0">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⑨ </a:t>
            </a:r>
            <a:r>
              <a:rPr lang="ja-JP" altLang="en-US" sz="3200" dirty="0">
                <a:solidFill>
                  <a:srgbClr val="FF0000"/>
                </a:solidFill>
                <a:latin typeface="游ゴシック" panose="020B0400000000000000" pitchFamily="50" charset="-128"/>
                <a:ea typeface="游ゴシック" panose="020B0400000000000000" pitchFamily="50" charset="-128"/>
              </a:rPr>
              <a:t>公共的な空間 </a:t>
            </a:r>
            <a:r>
              <a:rPr lang="ja-JP" altLang="en-US" sz="3200" dirty="0">
                <a:latin typeface="游ゴシック" panose="020B0400000000000000" pitchFamily="50" charset="-128"/>
                <a:ea typeface="游ゴシック" panose="020B0400000000000000" pitchFamily="50" charset="-128"/>
              </a:rPr>
              <a:t>が必要だと考えた。</a:t>
            </a:r>
          </a:p>
        </p:txBody>
      </p:sp>
      <p:sp>
        <p:nvSpPr>
          <p:cNvPr id="6" name="スライド番号プレースホルダー 5">
            <a:extLst>
              <a:ext uri="{FF2B5EF4-FFF2-40B4-BE49-F238E27FC236}">
                <a16:creationId xmlns:a16="http://schemas.microsoft.com/office/drawing/2014/main" id="{A5A99567-F003-AC02-E65C-BE6463B54FED}"/>
              </a:ext>
            </a:extLst>
          </p:cNvPr>
          <p:cNvSpPr>
            <a:spLocks noGrp="1"/>
          </p:cNvSpPr>
          <p:nvPr>
            <p:ph type="sldNum" sz="quarter" idx="12"/>
          </p:nvPr>
        </p:nvSpPr>
        <p:spPr/>
        <p:txBody>
          <a:bodyPr/>
          <a:lstStyle/>
          <a:p>
            <a:fld id="{4FAB73BC-B049-4115-A692-8D63A059BFB8}" type="slidenum">
              <a:rPr lang="en-US" smtClean="0"/>
              <a:t>9</a:t>
            </a:fld>
            <a:endParaRPr lang="en-US"/>
          </a:p>
        </p:txBody>
      </p:sp>
      <p:sp>
        <p:nvSpPr>
          <p:cNvPr id="9" name="メモ 8">
            <a:extLst>
              <a:ext uri="{FF2B5EF4-FFF2-40B4-BE49-F238E27FC236}">
                <a16:creationId xmlns:a16="http://schemas.microsoft.com/office/drawing/2014/main" id="{FF8C4BFA-F421-0739-61E6-B3631E2B24AD}"/>
              </a:ext>
            </a:extLst>
          </p:cNvPr>
          <p:cNvSpPr/>
          <p:nvPr/>
        </p:nvSpPr>
        <p:spPr>
          <a:xfrm>
            <a:off x="1731709" y="1268413"/>
            <a:ext cx="2082409" cy="458594"/>
          </a:xfrm>
          <a:prstGeom prst="foldedCorner">
            <a:avLst>
              <a:gd name="adj" fmla="val 0"/>
            </a:avLst>
          </a:prstGeom>
          <a:solidFill>
            <a:srgbClr val="F5C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8E4E1454-527C-6AFD-9F71-996AA652609A}"/>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5AF55B3B-30F1-0CF9-4AEC-919D9AB1AED2}"/>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B4204CB2-343F-433F-9FC4-99A14B74F7EC}"/>
              </a:ext>
            </a:extLst>
          </p:cNvPr>
          <p:cNvSpPr txBox="1"/>
          <p:nvPr/>
        </p:nvSpPr>
        <p:spPr>
          <a:xfrm>
            <a:off x="210667" y="72128"/>
            <a:ext cx="6709117" cy="646331"/>
          </a:xfrm>
          <a:prstGeom prst="rect">
            <a:avLst/>
          </a:prstGeom>
          <a:noFill/>
        </p:spPr>
        <p:txBody>
          <a:bodyPr wrap="square" rtlCol="0">
            <a:spAutoFit/>
          </a:bodyPr>
          <a:lstStyle/>
          <a:p>
            <a:r>
              <a:rPr lang="ja-JP" altLang="en-US" sz="3600" b="1" dirty="0">
                <a:latin typeface="游ゴシック" panose="020B0400000000000000" pitchFamily="50" charset="-128"/>
                <a:ea typeface="游ゴシック" panose="020B0400000000000000" pitchFamily="50" charset="-128"/>
              </a:rPr>
              <a:t>平等と公正をめぐる現代の議論</a:t>
            </a:r>
            <a:endParaRPr lang="ja-JP" altLang="ja-JP" sz="3600" b="1" dirty="0">
              <a:latin typeface="游ゴシック" panose="020B0400000000000000" pitchFamily="50" charset="-128"/>
              <a:ea typeface="游ゴシック" panose="020B0400000000000000" pitchFamily="50" charset="-128"/>
            </a:endParaRPr>
          </a:p>
        </p:txBody>
      </p:sp>
      <p:sp>
        <p:nvSpPr>
          <p:cNvPr id="4" name="メモ 8">
            <a:extLst>
              <a:ext uri="{FF2B5EF4-FFF2-40B4-BE49-F238E27FC236}">
                <a16:creationId xmlns:a16="http://schemas.microsoft.com/office/drawing/2014/main" id="{2C3F2DB8-90DD-3A07-18CF-38F65C724579}"/>
              </a:ext>
            </a:extLst>
          </p:cNvPr>
          <p:cNvSpPr/>
          <p:nvPr/>
        </p:nvSpPr>
        <p:spPr>
          <a:xfrm>
            <a:off x="1365125" y="3207941"/>
            <a:ext cx="2082409" cy="458594"/>
          </a:xfrm>
          <a:prstGeom prst="foldedCorner">
            <a:avLst>
              <a:gd name="adj" fmla="val 0"/>
            </a:avLst>
          </a:prstGeom>
          <a:solidFill>
            <a:srgbClr val="F5C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メモ 8">
            <a:extLst>
              <a:ext uri="{FF2B5EF4-FFF2-40B4-BE49-F238E27FC236}">
                <a16:creationId xmlns:a16="http://schemas.microsoft.com/office/drawing/2014/main" id="{AD62C29B-19A3-6601-8907-FCD87413DE31}"/>
              </a:ext>
            </a:extLst>
          </p:cNvPr>
          <p:cNvSpPr/>
          <p:nvPr/>
        </p:nvSpPr>
        <p:spPr>
          <a:xfrm>
            <a:off x="2139481" y="5163945"/>
            <a:ext cx="2498422" cy="458594"/>
          </a:xfrm>
          <a:prstGeom prst="foldedCorner">
            <a:avLst>
              <a:gd name="adj" fmla="val 0"/>
            </a:avLst>
          </a:prstGeom>
          <a:solidFill>
            <a:srgbClr val="F5CD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07629926-9C45-260E-7737-BE39321B28DE}"/>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2752124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9"/>
                                        </p:tgtEl>
                                        <p:attrNameLst>
                                          <p:attrName>ppt_w</p:attrName>
                                        </p:attrNameLst>
                                      </p:cBhvr>
                                      <p:tavLst>
                                        <p:tav tm="0">
                                          <p:val>
                                            <p:strVal val="ppt_w"/>
                                          </p:val>
                                        </p:tav>
                                        <p:tav tm="100000">
                                          <p:val>
                                            <p:fltVal val="0"/>
                                          </p:val>
                                        </p:tav>
                                      </p:tavLst>
                                    </p:anim>
                                    <p:anim calcmode="lin" valueType="num">
                                      <p:cBhvr>
                                        <p:cTn id="7" dur="500"/>
                                        <p:tgtEl>
                                          <p:spTgt spid="9"/>
                                        </p:tgtEl>
                                        <p:attrNameLst>
                                          <p:attrName>ppt_h</p:attrName>
                                        </p:attrNameLst>
                                      </p:cBhvr>
                                      <p:tavLst>
                                        <p:tav tm="0">
                                          <p:val>
                                            <p:strVal val="ppt_h"/>
                                          </p:val>
                                        </p:tav>
                                        <p:tav tm="100000">
                                          <p:val>
                                            <p:fltVal val="0"/>
                                          </p:val>
                                        </p:tav>
                                      </p:tavLst>
                                    </p:anim>
                                    <p:animEffect transition="out" filter="fade">
                                      <p:cBhvr>
                                        <p:cTn id="8" dur="500"/>
                                        <p:tgtEl>
                                          <p:spTgt spid="9"/>
                                        </p:tgtEl>
                                      </p:cBhvr>
                                    </p:animEffect>
                                    <p:set>
                                      <p:cBhvr>
                                        <p:cTn id="9" dur="1" fill="hold">
                                          <p:stCondLst>
                                            <p:cond delay="499"/>
                                          </p:stCondLst>
                                        </p:cTn>
                                        <p:tgtEl>
                                          <p:spTgt spid="9"/>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53" presetClass="exit" presetSubtype="32" fill="hold" grpId="0" nodeType="clickEffect">
                                  <p:stCondLst>
                                    <p:cond delay="0"/>
                                  </p:stCondLst>
                                  <p:childTnLst>
                                    <p:anim calcmode="lin" valueType="num">
                                      <p:cBhvr>
                                        <p:cTn id="13" dur="500"/>
                                        <p:tgtEl>
                                          <p:spTgt spid="4"/>
                                        </p:tgtEl>
                                        <p:attrNameLst>
                                          <p:attrName>ppt_w</p:attrName>
                                        </p:attrNameLst>
                                      </p:cBhvr>
                                      <p:tavLst>
                                        <p:tav tm="0">
                                          <p:val>
                                            <p:strVal val="ppt_w"/>
                                          </p:val>
                                        </p:tav>
                                        <p:tav tm="100000">
                                          <p:val>
                                            <p:fltVal val="0"/>
                                          </p:val>
                                        </p:tav>
                                      </p:tavLst>
                                    </p:anim>
                                    <p:anim calcmode="lin" valueType="num">
                                      <p:cBhvr>
                                        <p:cTn id="14" dur="500"/>
                                        <p:tgtEl>
                                          <p:spTgt spid="4"/>
                                        </p:tgtEl>
                                        <p:attrNameLst>
                                          <p:attrName>ppt_h</p:attrName>
                                        </p:attrNameLst>
                                      </p:cBhvr>
                                      <p:tavLst>
                                        <p:tav tm="0">
                                          <p:val>
                                            <p:strVal val="ppt_h"/>
                                          </p:val>
                                        </p:tav>
                                        <p:tav tm="100000">
                                          <p:val>
                                            <p:fltVal val="0"/>
                                          </p:val>
                                        </p:tav>
                                      </p:tavLst>
                                    </p:anim>
                                    <p:animEffect transition="out" filter="fade">
                                      <p:cBhvr>
                                        <p:cTn id="15" dur="500"/>
                                        <p:tgtEl>
                                          <p:spTgt spid="4"/>
                                        </p:tgtEl>
                                      </p:cBhvr>
                                    </p:animEffect>
                                    <p:set>
                                      <p:cBhvr>
                                        <p:cTn id="16" dur="1" fill="hold">
                                          <p:stCondLst>
                                            <p:cond delay="499"/>
                                          </p:stCondLst>
                                        </p:cTn>
                                        <p:tgtEl>
                                          <p:spTgt spid="4"/>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53" presetClass="exit" presetSubtype="32" fill="hold" grpId="0" nodeType="clickEffect">
                                  <p:stCondLst>
                                    <p:cond delay="0"/>
                                  </p:stCondLst>
                                  <p:childTnLst>
                                    <p:anim calcmode="lin" valueType="num">
                                      <p:cBhvr>
                                        <p:cTn id="20" dur="500"/>
                                        <p:tgtEl>
                                          <p:spTgt spid="7"/>
                                        </p:tgtEl>
                                        <p:attrNameLst>
                                          <p:attrName>ppt_w</p:attrName>
                                        </p:attrNameLst>
                                      </p:cBhvr>
                                      <p:tavLst>
                                        <p:tav tm="0">
                                          <p:val>
                                            <p:strVal val="ppt_w"/>
                                          </p:val>
                                        </p:tav>
                                        <p:tav tm="100000">
                                          <p:val>
                                            <p:fltVal val="0"/>
                                          </p:val>
                                        </p:tav>
                                      </p:tavLst>
                                    </p:anim>
                                    <p:anim calcmode="lin" valueType="num">
                                      <p:cBhvr>
                                        <p:cTn id="21" dur="500"/>
                                        <p:tgtEl>
                                          <p:spTgt spid="7"/>
                                        </p:tgtEl>
                                        <p:attrNameLst>
                                          <p:attrName>ppt_h</p:attrName>
                                        </p:attrNameLst>
                                      </p:cBhvr>
                                      <p:tavLst>
                                        <p:tav tm="0">
                                          <p:val>
                                            <p:strVal val="ppt_h"/>
                                          </p:val>
                                        </p:tav>
                                        <p:tav tm="100000">
                                          <p:val>
                                            <p:fltVal val="0"/>
                                          </p:val>
                                        </p:tav>
                                      </p:tavLst>
                                    </p:anim>
                                    <p:animEffect transition="out" filter="fade">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animBg="1"/>
      <p:bldP spid="7" grpId="0" animBg="1"/>
    </p:bldLst>
  </p:timing>
</p:sld>
</file>

<file path=ppt/theme/theme1.xml><?xml version="1.0" encoding="utf-8"?>
<a:theme xmlns:a="http://schemas.openxmlformats.org/drawingml/2006/main" name="HDOfficeLightV0">
  <a:themeElements>
    <a:clrScheme name="黄色がかったオレンジ">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D33E9AC2B65C294ABCCC11D779D0FAA0" ma:contentTypeVersion="20" ma:contentTypeDescription="新しいドキュメントを作成します。" ma:contentTypeScope="" ma:versionID="c00100f806b244e904c2fff3505ec33f">
  <xsd:schema xmlns:xsd="http://www.w3.org/2001/XMLSchema" xmlns:xs="http://www.w3.org/2001/XMLSchema" xmlns:p="http://schemas.microsoft.com/office/2006/metadata/properties" xmlns:ns2="18eb18e9-3b9d-44fe-af43-41e7933df07a" xmlns:ns3="e3c5cd09-d5d2-4a49-81e9-ed93aacddae4" targetNamespace="http://schemas.microsoft.com/office/2006/metadata/properties" ma:root="true" ma:fieldsID="596e9508eb563cc522d829c1c6c44b3f" ns2:_="" ns3:_="">
    <xsd:import namespace="18eb18e9-3b9d-44fe-af43-41e7933df07a"/>
    <xsd:import namespace="e3c5cd09-d5d2-4a49-81e9-ed93aacddae4"/>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3:search_languag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eb18e9-3b9d-44fe-af43-41e7933df07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画像タグ" ma:readOnly="false" ma:fieldId="{5cf76f15-5ced-4ddc-b409-7134ff3c332f}" ma:taxonomyMulti="true" ma:sspId="a5a7c612-5922-4a77-8e31-25f580869e4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3c5cd09-d5d2-4a49-81e9-ed93aacddae4" elementFormDefault="qualified">
    <xsd:import namespace="http://schemas.microsoft.com/office/2006/documentManagement/types"/>
    <xsd:import namespace="http://schemas.microsoft.com/office/infopath/2007/PartnerControls"/>
    <xsd:element name="SharedWithUsers" ma:index="18"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共有相手の詳細情報" ma:internalName="SharedWithDetails" ma:readOnly="true">
      <xsd:simpleType>
        <xsd:restriction base="dms:Note">
          <xsd:maxLength value="255"/>
        </xsd:restriction>
      </xsd:simpleType>
    </xsd:element>
    <xsd:element name="TaxCatchAll" ma:index="23" nillable="true" ma:displayName="Taxonomy Catch All Column" ma:hidden="true" ma:list="{2ae0d295-044c-4b37-afa2-88077731fee5}" ma:internalName="TaxCatchAll" ma:showField="CatchAllData" ma:web="e3c5cd09-d5d2-4a49-81e9-ed93aacddae4">
      <xsd:complexType>
        <xsd:complexContent>
          <xsd:extension base="dms:MultiChoiceLookup">
            <xsd:sequence>
              <xsd:element name="Value" type="dms:Lookup" maxOccurs="unbounded" minOccurs="0" nillable="true"/>
            </xsd:sequence>
          </xsd:extension>
        </xsd:complexContent>
      </xsd:complexType>
    </xsd:element>
    <xsd:element name="search_language" ma:index="26" nillable="true" ma:displayName="search_language" ma:default="ja" ma:internalName="search_language">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earch_language xmlns="e3c5cd09-d5d2-4a49-81e9-ed93aacddae4">ja</search_language>
    <lcf76f155ced4ddcb4097134ff3c332f xmlns="18eb18e9-3b9d-44fe-af43-41e7933df07a">
      <Terms xmlns="http://schemas.microsoft.com/office/infopath/2007/PartnerControls"/>
    </lcf76f155ced4ddcb4097134ff3c332f>
    <TaxCatchAll xmlns="e3c5cd09-d5d2-4a49-81e9-ed93aacddae4" xsi:nil="true"/>
  </documentManagement>
</p:properties>
</file>

<file path=customXml/itemProps1.xml><?xml version="1.0" encoding="utf-8"?>
<ds:datastoreItem xmlns:ds="http://schemas.openxmlformats.org/officeDocument/2006/customXml" ds:itemID="{5B93D187-4052-4717-BEA6-B3F9F1EBC2C5}"/>
</file>

<file path=customXml/itemProps2.xml><?xml version="1.0" encoding="utf-8"?>
<ds:datastoreItem xmlns:ds="http://schemas.openxmlformats.org/officeDocument/2006/customXml" ds:itemID="{95FAE236-AB99-407C-A25D-4D8E70B6C6C2}"/>
</file>

<file path=customXml/itemProps3.xml><?xml version="1.0" encoding="utf-8"?>
<ds:datastoreItem xmlns:ds="http://schemas.openxmlformats.org/officeDocument/2006/customXml" ds:itemID="{1B9FDDA8-87EA-477D-8D25-256E6B694C1C}"/>
</file>

<file path=docProps/app.xml><?xml version="1.0" encoding="utf-8"?>
<Properties xmlns="http://schemas.openxmlformats.org/officeDocument/2006/extended-properties" xmlns:vt="http://schemas.openxmlformats.org/officeDocument/2006/docPropsVTypes">
  <Template/>
  <TotalTime>0</TotalTime>
  <Words>1141</Words>
  <Application>Microsoft Office PowerPoint</Application>
  <PresentationFormat>画面に合わせる (4:3)</PresentationFormat>
  <Paragraphs>109</Paragraphs>
  <Slides>19</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19</vt:i4>
      </vt:variant>
    </vt:vector>
  </HeadingPairs>
  <TitlesOfParts>
    <vt:vector size="25" baseType="lpstr">
      <vt:lpstr>ＭＳ Ｐゴシック</vt:lpstr>
      <vt:lpstr>游ゴシック</vt:lpstr>
      <vt:lpstr>游明朝</vt:lpstr>
      <vt:lpstr>Calibri</vt:lpstr>
      <vt:lpstr>Wingdings 2</vt:lpstr>
      <vt:lpstr>HDOfficeLightV0</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2026-03-17T09:58:12Z</dcterms:created>
  <dcterms:modified xsi:type="dcterms:W3CDTF">2026-03-17T09:58:15Z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0x010100D33E9AC2B65C294ABCCC11D779D0FAA0</vt:lpwstr>
  </property>
</Properties>
</file>