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notesSlides/notesSlide3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slides/slide25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29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1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4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1"/>
  </p:sldMasterIdLst>
  <p:notesMasterIdLst>
    <p:notesMasterId r:id="rId31"/>
  </p:notesMasterIdLst>
  <p:handoutMasterIdLst>
    <p:handoutMasterId r:id="rId32"/>
  </p:handoutMasterIdLst>
  <p:sldIdLst>
    <p:sldId id="309" r:id="rId2"/>
    <p:sldId id="307" r:id="rId3"/>
    <p:sldId id="256" r:id="rId4"/>
    <p:sldId id="313" r:id="rId5"/>
    <p:sldId id="324" r:id="rId6"/>
    <p:sldId id="325" r:id="rId7"/>
    <p:sldId id="337" r:id="rId8"/>
    <p:sldId id="290" r:id="rId9"/>
    <p:sldId id="318" r:id="rId10"/>
    <p:sldId id="315" r:id="rId11"/>
    <p:sldId id="338" r:id="rId12"/>
    <p:sldId id="306" r:id="rId13"/>
    <p:sldId id="317" r:id="rId14"/>
    <p:sldId id="323" r:id="rId15"/>
    <p:sldId id="319" r:id="rId16"/>
    <p:sldId id="339" r:id="rId17"/>
    <p:sldId id="269" r:id="rId18"/>
    <p:sldId id="297" r:id="rId19"/>
    <p:sldId id="320" r:id="rId20"/>
    <p:sldId id="340" r:id="rId21"/>
    <p:sldId id="304" r:id="rId22"/>
    <p:sldId id="305" r:id="rId23"/>
    <p:sldId id="321" r:id="rId24"/>
    <p:sldId id="341" r:id="rId25"/>
    <p:sldId id="300" r:id="rId26"/>
    <p:sldId id="302" r:id="rId27"/>
    <p:sldId id="322" r:id="rId28"/>
    <p:sldId id="312" r:id="rId29"/>
    <p:sldId id="263" r:id="rId30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952" userDrawn="1">
          <p15:clr>
            <a:srgbClr val="A4A3A4"/>
          </p15:clr>
        </p15:guide>
        <p15:guide id="2" orient="horz" pos="12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FFF2"/>
    <a:srgbClr val="78FFAF"/>
    <a:srgbClr val="00966F"/>
    <a:srgbClr val="757574"/>
    <a:srgbClr val="BFBFBF"/>
    <a:srgbClr val="FF9147"/>
    <a:srgbClr val="FF6600"/>
    <a:srgbClr val="FFB547"/>
    <a:srgbClr val="FFF0D9"/>
    <a:srgbClr val="FFD4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DE1D83-5D94-4386-81B8-EA467CE3047B}" v="34" dt="2026-03-17T10:34:28.7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00" autoAdjust="0"/>
  </p:normalViewPr>
  <p:slideViewPr>
    <p:cSldViewPr snapToGrid="0">
      <p:cViewPr varScale="1">
        <p:scale>
          <a:sx n="101" d="100"/>
          <a:sy n="101" d="100"/>
        </p:scale>
        <p:origin x="1836" y="108"/>
      </p:cViewPr>
      <p:guideLst>
        <p:guide pos="952"/>
        <p:guide orient="horz" pos="12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488D349B-69A9-43D6-A0D6-D5C5175A26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2E17E49-613E-4444-9E50-54DE3C9206E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C5F51-CEA8-4EAC-92EB-F82163FABADD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0D67FBA-1730-46F4-BD5D-9E4325A9BF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981"/>
            <a:ext cx="5565450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en-US" altLang="ja-JP"/>
              <a:t>160-164_3</a:t>
            </a:r>
            <a:r>
              <a:rPr kumimoji="1" lang="ja-JP" altLang="en-US"/>
              <a:t>部</a:t>
            </a:r>
            <a:r>
              <a:rPr kumimoji="1" lang="en-US" altLang="ja-JP"/>
              <a:t>3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幕藩体制の確立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17D03CB-6B53-4098-874C-964E36A97AE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6344178" y="9440981"/>
            <a:ext cx="461934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241F3-A559-4C75-B444-4F3DA4A80D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75509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D4359-02D1-4CAA-9FFB-DB604F03537D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981"/>
            <a:ext cx="2949678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en-US" altLang="ja-JP"/>
              <a:t>160-164_3</a:t>
            </a:r>
            <a:r>
              <a:rPr kumimoji="1" lang="ja-JP" altLang="en-US"/>
              <a:t>部</a:t>
            </a:r>
            <a:r>
              <a:rPr kumimoji="1" lang="en-US" altLang="ja-JP"/>
              <a:t>3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幕藩体制の確立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88D29-3D0E-4E1E-B114-D4116EA36E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703551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en-US" altLang="ja-JP"/>
              <a:t>160-164_3</a:t>
            </a:r>
            <a:r>
              <a:rPr kumimoji="1" lang="ja-JP" altLang="en-US"/>
              <a:t>部</a:t>
            </a:r>
            <a:r>
              <a:rPr kumimoji="1" lang="en-US" altLang="ja-JP"/>
              <a:t>3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幕藩体制の確立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D88D29-3D0E-4E1E-B114-D4116EA36E7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2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en-US" altLang="ja-JP"/>
              <a:t>160-164_3</a:t>
            </a:r>
            <a:r>
              <a:rPr kumimoji="1" lang="ja-JP" altLang="en-US"/>
              <a:t>部</a:t>
            </a:r>
            <a:r>
              <a:rPr kumimoji="1" lang="en-US" altLang="ja-JP"/>
              <a:t>3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幕藩体制の確立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D88D29-3D0E-4E1E-B114-D4116EA36E7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0394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en-US" altLang="ja-JP"/>
              <a:t>160-164_3</a:t>
            </a:r>
            <a:r>
              <a:rPr kumimoji="1" lang="ja-JP" altLang="en-US"/>
              <a:t>部</a:t>
            </a:r>
            <a:r>
              <a:rPr kumimoji="1" lang="en-US" altLang="ja-JP"/>
              <a:t>3</a:t>
            </a:r>
            <a:r>
              <a:rPr kumimoji="1" lang="ja-JP" altLang="en-US"/>
              <a:t>章</a:t>
            </a:r>
            <a:r>
              <a:rPr kumimoji="1" lang="en-US" altLang="ja-JP"/>
              <a:t>1</a:t>
            </a:r>
            <a:r>
              <a:rPr kumimoji="1" lang="ja-JP" altLang="en-US"/>
              <a:t>節</a:t>
            </a:r>
            <a:r>
              <a:rPr kumimoji="1" lang="en-US" altLang="ja-JP"/>
              <a:t>_</a:t>
            </a:r>
            <a:r>
              <a:rPr kumimoji="1" lang="ja-JP" altLang="en-US"/>
              <a:t>幕藩体制の確立</a:t>
            </a:r>
            <a:r>
              <a:rPr kumimoji="1" lang="en-US" altLang="ja-JP"/>
              <a:t>_</a:t>
            </a:r>
            <a:r>
              <a:rPr kumimoji="1" lang="ja-JP" altLang="en-US"/>
              <a:t>授業スライド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D88D29-3D0E-4E1E-B114-D4116EA36E79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7096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508688"/>
            <a:ext cx="6858000" cy="1655762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b">
            <a:normAutofit/>
          </a:bodyPr>
          <a:lstStyle>
            <a:lvl1pPr algn="ctr">
              <a:defRPr sz="6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0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508688"/>
            <a:ext cx="6858000" cy="1655762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b">
            <a:normAutofit/>
          </a:bodyPr>
          <a:lstStyle>
            <a:lvl1pPr algn="ctr">
              <a:defRPr sz="6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28F3269-10C2-0357-B4FC-E9953D4A6C9F}"/>
              </a:ext>
            </a:extLst>
          </p:cNvPr>
          <p:cNvSpPr/>
          <p:nvPr userDrawn="1"/>
        </p:nvSpPr>
        <p:spPr>
          <a:xfrm>
            <a:off x="425513" y="452673"/>
            <a:ext cx="8292974" cy="58394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886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字幕 6">
            <a:extLst>
              <a:ext uri="{FF2B5EF4-FFF2-40B4-BE49-F238E27FC236}">
                <a16:creationId xmlns:a16="http://schemas.microsoft.com/office/drawing/2014/main" id="{38483460-3C98-9243-DD2C-1C001651BBBD}"/>
              </a:ext>
            </a:extLst>
          </p:cNvPr>
          <p:cNvSpPr txBox="1">
            <a:spLocks/>
          </p:cNvSpPr>
          <p:nvPr userDrawn="1"/>
        </p:nvSpPr>
        <p:spPr>
          <a:xfrm>
            <a:off x="1341782" y="4429437"/>
            <a:ext cx="73738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1431925" algn="l"/>
              </a:tabLst>
            </a:pPr>
            <a:endParaRPr lang="en-US" altLang="ja-JP" sz="3000">
              <a:solidFill>
                <a:schemeClr val="tx1">
                  <a:lumMod val="75000"/>
                  <a:lumOff val="2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783" y="1062450"/>
            <a:ext cx="6887818" cy="2449679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86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習課題（解答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52808"/>
            <a:ext cx="7886700" cy="2000014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>
              <a:buFont typeface="Wingdings" panose="05000000000000000000" pitchFamily="2" charset="2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altLang="ja-JP"/>
          </a:p>
          <a:p>
            <a:pPr lvl="0"/>
            <a:endParaRPr lang="en-US" altLang="ja-JP"/>
          </a:p>
          <a:p>
            <a:pPr lvl="0"/>
            <a:endParaRPr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6688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3843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  <p15:guide id="3" orient="horz" pos="91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763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図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945931"/>
            <a:ext cx="7886700" cy="523420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5BF0D232-2909-457E-BB71-262959D2C491}"/>
              </a:ext>
            </a:extLst>
          </p:cNvPr>
          <p:cNvSpPr/>
          <p:nvPr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A72A9313-E446-44EC-A936-9DF97F74DF2F}"/>
              </a:ext>
            </a:extLst>
          </p:cNvPr>
          <p:cNvSpPr/>
          <p:nvPr userDrawn="1"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9520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>
          <p15:clr>
            <a:srgbClr val="FBAE40"/>
          </p15:clr>
        </p15:guide>
        <p15:guide id="2" pos="5375">
          <p15:clr>
            <a:srgbClr val="FBAE40"/>
          </p15:clr>
        </p15:guide>
        <p15:guide id="3" orient="horz" pos="799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確認（解答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1813441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6" y="-162733"/>
            <a:ext cx="3816496" cy="144000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060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5" userDrawn="1">
          <p15:clr>
            <a:srgbClr val="FBAE40"/>
          </p15:clr>
        </p15:guide>
        <p15:guide id="2" pos="537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0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685" r:id="rId3"/>
    <p:sldLayoutId id="2147483760" r:id="rId4"/>
    <p:sldLayoutId id="2147483686" r:id="rId5"/>
    <p:sldLayoutId id="2147483764" r:id="rId6"/>
    <p:sldLayoutId id="2147483767" r:id="rId7"/>
    <p:sldLayoutId id="2147483761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539D6E4-9FCF-C83A-0AE0-50C7F2AFB88B}"/>
              </a:ext>
            </a:extLst>
          </p:cNvPr>
          <p:cNvSpPr txBox="1"/>
          <p:nvPr/>
        </p:nvSpPr>
        <p:spPr>
          <a:xfrm>
            <a:off x="947350" y="600785"/>
            <a:ext cx="6148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ja-JP" sz="2400" b="1">
                <a:solidFill>
                  <a:schemeClr val="accent1"/>
                </a:solidFill>
                <a:latin typeface="+mn-ea"/>
                <a:ea typeface="+mn-ea"/>
              </a:rPr>
              <a:t>3</a:t>
            </a:r>
            <a:r>
              <a:rPr lang="ja-JP" altLang="en-US" sz="2400" b="1">
                <a:solidFill>
                  <a:schemeClr val="accent1"/>
                </a:solidFill>
                <a:latin typeface="+mn-ea"/>
                <a:ea typeface="+mn-ea"/>
              </a:rPr>
              <a:t>部３章 近世社会の展開と変容</a:t>
            </a:r>
          </a:p>
        </p:txBody>
      </p:sp>
      <p:sp>
        <p:nvSpPr>
          <p:cNvPr id="5" name="タイトル 5">
            <a:extLst>
              <a:ext uri="{FF2B5EF4-FFF2-40B4-BE49-F238E27FC236}">
                <a16:creationId xmlns:a16="http://schemas.microsoft.com/office/drawing/2014/main" id="{BC019B65-6CC4-F187-4C29-BFBB18C94DFA}"/>
              </a:ext>
            </a:extLst>
          </p:cNvPr>
          <p:cNvSpPr txBox="1">
            <a:spLocks/>
          </p:cNvSpPr>
          <p:nvPr/>
        </p:nvSpPr>
        <p:spPr>
          <a:xfrm>
            <a:off x="700592" y="1409922"/>
            <a:ext cx="1683945" cy="16815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chemeClr val="tx1"/>
                </a:solidFill>
                <a:latin typeface="+mj-lt"/>
                <a:ea typeface="ＭＳ Ｐゴシック" panose="020B060007020508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5400">
                <a:solidFill>
                  <a:schemeClr val="accent1"/>
                </a:solidFill>
                <a:latin typeface="+mn-ea"/>
                <a:ea typeface="+mn-ea"/>
              </a:rPr>
              <a:t>１節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940861-6D0E-C7CC-2885-11D6813E2F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84537" y="1409923"/>
            <a:ext cx="5839484" cy="941914"/>
          </a:xfrm>
        </p:spPr>
        <p:txBody>
          <a:bodyPr anchor="ctr">
            <a:no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ja-JP" altLang="en-US">
                <a:solidFill>
                  <a:schemeClr val="accent1"/>
                </a:solidFill>
              </a:rPr>
              <a:t>幕藩体制の確立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2A63534-223F-2D87-AACD-6365B39B6992}"/>
              </a:ext>
            </a:extLst>
          </p:cNvPr>
          <p:cNvSpPr/>
          <p:nvPr/>
        </p:nvSpPr>
        <p:spPr>
          <a:xfrm>
            <a:off x="700591" y="4380890"/>
            <a:ext cx="7742816" cy="168158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6">
            <a:extLst>
              <a:ext uri="{FF2B5EF4-FFF2-40B4-BE49-F238E27FC236}">
                <a16:creationId xmlns:a16="http://schemas.microsoft.com/office/drawing/2014/main" id="{3B2E3F35-40A9-62C7-20D1-7C37F1D6544D}"/>
              </a:ext>
            </a:extLst>
          </p:cNvPr>
          <p:cNvSpPr txBox="1">
            <a:spLocks/>
          </p:cNvSpPr>
          <p:nvPr/>
        </p:nvSpPr>
        <p:spPr>
          <a:xfrm>
            <a:off x="2240281" y="4380889"/>
            <a:ext cx="6203125" cy="1509898"/>
          </a:xfrm>
          <a:prstGeom prst="rect">
            <a:avLst/>
          </a:prstGeom>
          <a:noFill/>
        </p:spPr>
        <p:txBody>
          <a:bodyPr vert="horz" lIns="72000" tIns="360000" rIns="72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kumimoji="1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>
                <a:solidFill>
                  <a:schemeClr val="tx1"/>
                </a:solidFill>
                <a:latin typeface="メイリオ"/>
                <a:ea typeface="メイリオ"/>
              </a:rPr>
              <a:t>江戸幕府は、全国の支配体制をどのように整備したのだろうか。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165C2D7-0BAF-E0A4-D26E-6903E33BEFFC}"/>
              </a:ext>
            </a:extLst>
          </p:cNvPr>
          <p:cNvSpPr/>
          <p:nvPr/>
        </p:nvSpPr>
        <p:spPr>
          <a:xfrm>
            <a:off x="700593" y="4380892"/>
            <a:ext cx="1539688" cy="1681581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defTabSz="457200">
              <a:defRPr/>
            </a:pPr>
            <a:r>
              <a:rPr lang="ja-JP" altLang="en-US" sz="3500" b="1">
                <a:solidFill>
                  <a:schemeClr val="accent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44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節</a:t>
            </a:r>
            <a:r>
              <a:rPr lang="ja-JP" altLang="en-US" sz="32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</a:t>
            </a:r>
            <a:endParaRPr lang="en-US" altLang="ja-JP" sz="3200" b="1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lvl="0" defTabSz="457200">
              <a:defRPr/>
            </a:pPr>
            <a:r>
              <a:rPr lang="ja-JP" altLang="en-US" sz="32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問い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3A185E0-83BC-3851-314F-0CD15EDF4478}"/>
              </a:ext>
            </a:extLst>
          </p:cNvPr>
          <p:cNvSpPr txBox="1"/>
          <p:nvPr/>
        </p:nvSpPr>
        <p:spPr>
          <a:xfrm>
            <a:off x="2429906" y="2260005"/>
            <a:ext cx="3030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1"/>
                </a:solidFill>
                <a:latin typeface="+mn-ea"/>
              </a:rPr>
              <a:t>教科書</a:t>
            </a:r>
            <a:r>
              <a:rPr kumimoji="1" lang="en-US" altLang="ja-JP" sz="2400" b="1" dirty="0">
                <a:solidFill>
                  <a:schemeClr val="accent1"/>
                </a:solidFill>
                <a:latin typeface="+mn-ea"/>
              </a:rPr>
              <a:t>p.</a:t>
            </a:r>
            <a:r>
              <a:rPr lang="en-US" altLang="ja-JP" sz="2400" b="1" dirty="0">
                <a:solidFill>
                  <a:schemeClr val="accent1"/>
                </a:solidFill>
                <a:latin typeface="+mn-ea"/>
              </a:rPr>
              <a:t>160</a:t>
            </a:r>
            <a:r>
              <a:rPr lang="ja-JP" altLang="en-US" sz="2400" b="1" dirty="0">
                <a:solidFill>
                  <a:schemeClr val="accent1"/>
                </a:solidFill>
                <a:latin typeface="+mn-ea"/>
              </a:rPr>
              <a:t>～</a:t>
            </a:r>
            <a:r>
              <a:rPr lang="en-US" altLang="ja-JP" sz="2400" b="1" dirty="0">
                <a:solidFill>
                  <a:schemeClr val="accent1"/>
                </a:solidFill>
                <a:latin typeface="+mn-ea"/>
              </a:rPr>
              <a:t>174</a:t>
            </a:r>
            <a:endParaRPr kumimoji="1" lang="ja-JP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32A8DCD-4041-0F49-81E4-07E432B7F8F4}"/>
              </a:ext>
            </a:extLst>
          </p:cNvPr>
          <p:cNvSpPr txBox="1"/>
          <p:nvPr/>
        </p:nvSpPr>
        <p:spPr>
          <a:xfrm>
            <a:off x="5868000" y="223813"/>
            <a:ext cx="3024000" cy="5770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endParaRPr lang="en-US" altLang="ja-JP" sz="1050" b="0" i="0" u="none" strike="noStrike" baseline="30000" dirty="0">
              <a:solidFill>
                <a:srgbClr val="000000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buSzPct val="80000"/>
            </a:pPr>
            <a: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本資料はサンプルのため、内容が変更される可能性があります。</a:t>
            </a:r>
            <a:b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あらかじめご了承ください。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421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2" grpId="0"/>
      <p:bldP spid="13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0D6CC-46BC-1842-BE00-51D03B2C2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64AB4B-4C8A-0BD8-6AB2-3B935F0616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2000" y="2520001"/>
            <a:ext cx="7921625" cy="1918996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・幕藩体制＝将軍と諸大名らが土地や人々の大半を支配する体制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EBFDAC8-4BF9-9977-34AA-C1FFE3A0C1AD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641D924-E573-EAF3-9FA2-BCDCE4DC0204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013F38A-2B27-B968-8160-54AE999099E6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幕府による大名統制③</a:t>
            </a: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DD83ABE4-3EBD-B231-0E75-C29918C214A5}"/>
              </a:ext>
            </a:extLst>
          </p:cNvPr>
          <p:cNvSpPr/>
          <p:nvPr/>
        </p:nvSpPr>
        <p:spPr>
          <a:xfrm>
            <a:off x="1121382" y="2520000"/>
            <a:ext cx="1685702" cy="4399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28942F7-09D8-E597-ECCE-D7D54CB75A50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785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B4EA7-5C38-BD64-E205-12D7376C7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3D75F8D-079D-5295-0AC9-3589895239E9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5E1528A-3346-8991-0B59-16EC8747F43C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22EB1C2-9781-B552-612D-8BA4CC01472D}"/>
              </a:ext>
            </a:extLst>
          </p:cNvPr>
          <p:cNvSpPr txBox="1"/>
          <p:nvPr/>
        </p:nvSpPr>
        <p:spPr>
          <a:xfrm>
            <a:off x="507600" y="360000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000" b="1" dirty="0">
                <a:solidFill>
                  <a:prstClr val="white"/>
                </a:solidFill>
                <a:latin typeface="+mn-ea"/>
              </a:rPr>
              <a:t>幕府の組織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1CF2921-C03C-9105-F80D-40D842DBB9DC}"/>
              </a:ext>
            </a:extLst>
          </p:cNvPr>
          <p:cNvSpPr/>
          <p:nvPr/>
        </p:nvSpPr>
        <p:spPr>
          <a:xfrm>
            <a:off x="541107" y="1986033"/>
            <a:ext cx="3212287" cy="70788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defTabSz="457200">
              <a:defRPr/>
            </a:pPr>
            <a:r>
              <a:rPr lang="ja-JP" altLang="en-US" sz="3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要約文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C58D3E7D-F776-1FB3-58EE-CC3FF8FBB013}"/>
              </a:ext>
            </a:extLst>
          </p:cNvPr>
          <p:cNvSpPr txBox="1"/>
          <p:nvPr/>
        </p:nvSpPr>
        <p:spPr>
          <a:xfrm>
            <a:off x="766355" y="2936720"/>
            <a:ext cx="7819034" cy="2985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ea typeface="メイリオ"/>
                <a:cs typeface="Calibri"/>
              </a:rPr>
              <a:t>江戸幕府は、武士の家を引き継ぐ形で整えられ、老中を政治の中心とする組織がつくられた。幕府は年貢と鉱山収入を財政基盤とした。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B3BF6DB-174C-4D79-FDCF-99DB37080DF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18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BDEE1A7-ED40-CEE4-4614-1F0E3C623353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幕府の組織①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F7AB5197-1671-A3D0-E838-2F2617AADB24}"/>
              </a:ext>
            </a:extLst>
          </p:cNvPr>
          <p:cNvSpPr txBox="1">
            <a:spLocks/>
          </p:cNvSpPr>
          <p:nvPr/>
        </p:nvSpPr>
        <p:spPr>
          <a:xfrm>
            <a:off x="432000" y="1800000"/>
            <a:ext cx="8416436" cy="38775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357188" algn="l"/>
              </a:tabLst>
            </a:pPr>
            <a:r>
              <a:rPr lang="ja-JP" sz="3200" dirty="0">
                <a:latin typeface="+mn-ea"/>
                <a:cs typeface="+mn-lt"/>
              </a:rPr>
              <a:t>・旗本・御家人＝将軍に日常的に仕える家臣（幕臣）</a:t>
            </a:r>
            <a:endParaRPr lang="ja-JP" dirty="0">
              <a:latin typeface="+mn-ea"/>
              <a:cs typeface="Calibri"/>
            </a:endParaRPr>
          </a:p>
          <a:p>
            <a:pPr>
              <a:buNone/>
              <a:tabLst>
                <a:tab pos="357188" algn="l"/>
              </a:tabLst>
            </a:pPr>
            <a:r>
              <a:rPr lang="ja-JP" sz="3200" dirty="0">
                <a:latin typeface="+mn-ea"/>
                <a:cs typeface="+mn-lt"/>
              </a:rPr>
              <a:t>・国家の統治は、幕臣たちが将軍を補佐する形で行う</a:t>
            </a:r>
            <a:endParaRPr lang="ja-JP" dirty="0">
              <a:latin typeface="+mn-ea"/>
            </a:endParaRPr>
          </a:p>
          <a:p>
            <a:pPr>
              <a:buNone/>
              <a:tabLst>
                <a:tab pos="357188" algn="l"/>
              </a:tabLst>
            </a:pPr>
            <a:r>
              <a:rPr lang="ja-JP" sz="3200" dirty="0">
                <a:latin typeface="+mn-ea"/>
                <a:cs typeface="+mn-lt"/>
              </a:rPr>
              <a:t>・老中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sz="3200" dirty="0">
                <a:latin typeface="+mn-ea"/>
                <a:cs typeface="+mn-lt"/>
              </a:rPr>
              <a:t>複数名がなり、政策決定や諸大名との調整や指示を行う</a:t>
            </a:r>
            <a:endParaRPr lang="ja-JP" dirty="0">
              <a:latin typeface="+mn-ea"/>
            </a:endParaRPr>
          </a:p>
          <a:p>
            <a:pPr>
              <a:buNone/>
              <a:tabLst>
                <a:tab pos="357188" algn="l"/>
              </a:tabLst>
            </a:pPr>
            <a:r>
              <a:rPr lang="ja-JP" sz="3200" dirty="0">
                <a:latin typeface="+mn-ea"/>
                <a:cs typeface="+mn-lt"/>
              </a:rPr>
              <a:t>・若年寄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sz="3200" dirty="0">
                <a:latin typeface="+mn-ea"/>
                <a:cs typeface="+mn-lt"/>
              </a:rPr>
              <a:t>老中を補佐、旗本・御家人を管理</a:t>
            </a:r>
            <a:endParaRPr lang="ja-JP" dirty="0">
              <a:latin typeface="+mn-ea"/>
            </a:endParaRPr>
          </a:p>
          <a:p>
            <a:pPr marL="356870" indent="-356870">
              <a:buNone/>
              <a:tabLst>
                <a:tab pos="357188" algn="l"/>
              </a:tabLst>
            </a:pPr>
            <a:endParaRPr lang="ja-JP" altLang="en-US" sz="3200" dirty="0">
              <a:latin typeface="Calibri"/>
              <a:ea typeface="メイリオ"/>
              <a:cs typeface="Calibri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25E50B5A-2F84-BCFB-757A-2C128B0D916D}"/>
              </a:ext>
            </a:extLst>
          </p:cNvPr>
          <p:cNvSpPr/>
          <p:nvPr/>
        </p:nvSpPr>
        <p:spPr>
          <a:xfrm>
            <a:off x="933255" y="3764110"/>
            <a:ext cx="896331" cy="43498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メモ 6">
            <a:extLst>
              <a:ext uri="{FF2B5EF4-FFF2-40B4-BE49-F238E27FC236}">
                <a16:creationId xmlns:a16="http://schemas.microsoft.com/office/drawing/2014/main" id="{4F623C1E-E75B-9558-0EC9-533CB5111B2C}"/>
              </a:ext>
            </a:extLst>
          </p:cNvPr>
          <p:cNvSpPr/>
          <p:nvPr/>
        </p:nvSpPr>
        <p:spPr>
          <a:xfrm>
            <a:off x="2114157" y="1764000"/>
            <a:ext cx="1285798" cy="43498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06FA1D94-96D6-FF92-00DB-04C0B62DF471}"/>
              </a:ext>
            </a:extLst>
          </p:cNvPr>
          <p:cNvSpPr/>
          <p:nvPr/>
        </p:nvSpPr>
        <p:spPr>
          <a:xfrm>
            <a:off x="933254" y="1764000"/>
            <a:ext cx="896331" cy="43498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AAF61B92-0EA8-3EAF-4FDF-35BAA3194A9E}"/>
              </a:ext>
            </a:extLst>
          </p:cNvPr>
          <p:cNvSpPr/>
          <p:nvPr/>
        </p:nvSpPr>
        <p:spPr>
          <a:xfrm>
            <a:off x="942491" y="4825113"/>
            <a:ext cx="1171666" cy="4349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FFC259A-A011-3102-5A9B-C9A1B00D14F2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297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2D253-D8C8-E6C4-5958-86837B4C4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41B0D27-B51A-FDF8-AA88-122E3579899F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046A262-3DBC-0570-1525-C9A50C03235D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248F7B7-A458-4CAE-1665-3F73002F3407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幕府の組織②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DA61A0AB-77BD-3C5A-9199-1187ED2AFEB3}"/>
              </a:ext>
            </a:extLst>
          </p:cNvPr>
          <p:cNvSpPr txBox="1">
            <a:spLocks/>
          </p:cNvSpPr>
          <p:nvPr/>
        </p:nvSpPr>
        <p:spPr>
          <a:xfrm>
            <a:off x="432000" y="1800000"/>
            <a:ext cx="8359243" cy="34093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ja-JP" altLang="ja-JP" sz="3200" dirty="0">
                <a:latin typeface="+mj-ea"/>
                <a:ea typeface="+mj-ea"/>
                <a:cs typeface="+mn-lt"/>
              </a:rPr>
              <a:t>・大老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…</a:t>
            </a:r>
            <a:r>
              <a:rPr lang="ja-JP" altLang="ja-JP" sz="3200" dirty="0">
                <a:latin typeface="+mj-ea"/>
                <a:ea typeface="+mj-ea"/>
                <a:cs typeface="+mn-lt"/>
              </a:rPr>
              <a:t>必要に応じて設置し、重要な政策事項の決定に関与</a:t>
            </a:r>
            <a:endParaRPr lang="en-US" altLang="ja-JP" sz="3200" dirty="0">
              <a:latin typeface="+mj-ea"/>
              <a:ea typeface="+mj-ea"/>
              <a:cs typeface="+mn-lt"/>
            </a:endParaRPr>
          </a:p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・三奉行（町奉行、寺社奉行、勘定奉行）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>
              <a:buNone/>
            </a:pPr>
            <a:r>
              <a:rPr lang="en-US" altLang="ja-JP" sz="3200" dirty="0">
                <a:latin typeface="+mj-ea"/>
                <a:ea typeface="+mj-ea"/>
                <a:cs typeface="+mn-lt"/>
              </a:rPr>
              <a:t>   …</a:t>
            </a:r>
            <a:r>
              <a:rPr lang="ja-JP" sz="3200" dirty="0">
                <a:latin typeface="+mj-ea"/>
                <a:ea typeface="+mj-ea"/>
                <a:cs typeface="+mn-lt"/>
              </a:rPr>
              <a:t>幕府政治の中心</a:t>
            </a:r>
            <a:endParaRPr lang="en-US" altLang="ja-JP" dirty="0">
              <a:latin typeface="+mj-ea"/>
              <a:ea typeface="+mj-ea"/>
              <a:cs typeface="Calibri"/>
            </a:endParaRPr>
          </a:p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・郡代・代官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…</a:t>
            </a:r>
            <a:r>
              <a:rPr lang="ja-JP" sz="3200" dirty="0">
                <a:latin typeface="+mj-ea"/>
                <a:ea typeface="+mj-ea"/>
                <a:cs typeface="+mn-lt"/>
              </a:rPr>
              <a:t>全国の幕府直轄領（幕領）に着任</a:t>
            </a:r>
            <a:endParaRPr lang="ja-JP" dirty="0">
              <a:latin typeface="+mj-ea"/>
              <a:ea typeface="+mj-ea"/>
            </a:endParaRPr>
          </a:p>
          <a:p>
            <a:pPr marL="0" indent="0">
              <a:buNone/>
            </a:pPr>
            <a:endParaRPr lang="ja-JP" altLang="en-US" sz="3200" dirty="0">
              <a:latin typeface="Calibri"/>
              <a:ea typeface="メイリオ"/>
              <a:cs typeface="Calibri"/>
            </a:endParaRP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22CB85D3-03D0-98DD-D38C-E8474C387DF5}"/>
              </a:ext>
            </a:extLst>
          </p:cNvPr>
          <p:cNvSpPr/>
          <p:nvPr/>
        </p:nvSpPr>
        <p:spPr>
          <a:xfrm>
            <a:off x="2545936" y="2780755"/>
            <a:ext cx="416554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DD362D0C-FAFD-736F-00A0-AE92BA46F8C2}"/>
              </a:ext>
            </a:extLst>
          </p:cNvPr>
          <p:cNvSpPr/>
          <p:nvPr/>
        </p:nvSpPr>
        <p:spPr>
          <a:xfrm>
            <a:off x="4130889" y="2780754"/>
            <a:ext cx="882221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メモ 6">
            <a:extLst>
              <a:ext uri="{FF2B5EF4-FFF2-40B4-BE49-F238E27FC236}">
                <a16:creationId xmlns:a16="http://schemas.microsoft.com/office/drawing/2014/main" id="{C4C1E0AF-CDBF-56AF-E853-2DCA5E00CFBD}"/>
              </a:ext>
            </a:extLst>
          </p:cNvPr>
          <p:cNvSpPr/>
          <p:nvPr/>
        </p:nvSpPr>
        <p:spPr>
          <a:xfrm>
            <a:off x="6209217" y="2780754"/>
            <a:ext cx="794199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CA098497-0CDE-33EC-FD15-D88201086B1D}"/>
              </a:ext>
            </a:extLst>
          </p:cNvPr>
          <p:cNvSpPr/>
          <p:nvPr/>
        </p:nvSpPr>
        <p:spPr>
          <a:xfrm>
            <a:off x="904246" y="3925130"/>
            <a:ext cx="850663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D5FBDFB2-F343-B1F7-33AD-650C05B0231C}"/>
              </a:ext>
            </a:extLst>
          </p:cNvPr>
          <p:cNvSpPr/>
          <p:nvPr/>
        </p:nvSpPr>
        <p:spPr>
          <a:xfrm>
            <a:off x="2152622" y="3925130"/>
            <a:ext cx="850663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544C5E97-72DD-7455-4895-D55F38A03BE1}"/>
              </a:ext>
            </a:extLst>
          </p:cNvPr>
          <p:cNvSpPr/>
          <p:nvPr/>
        </p:nvSpPr>
        <p:spPr>
          <a:xfrm>
            <a:off x="932400" y="1764000"/>
            <a:ext cx="850663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E19DA-76BA-0936-4F64-2E8AA2E9A65E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79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" grpId="0" animBg="1"/>
      <p:bldP spid="2" grpId="1" animBg="1"/>
      <p:bldP spid="3" grpId="0" animBg="1"/>
      <p:bldP spid="3" grpId="1" animBg="1"/>
      <p:bldP spid="8" grpId="0" animBg="1"/>
      <p:bldP spid="8" grpId="1" animBg="1"/>
      <p:bldP spid="9" grpId="0" animBg="1"/>
      <p:bldP spid="9" grpId="1" animBg="1"/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0A3213-B4D5-1A8E-1FC6-49D6FF28429C}"/>
              </a:ext>
            </a:extLst>
          </p:cNvPr>
          <p:cNvSpPr txBox="1"/>
          <p:nvPr/>
        </p:nvSpPr>
        <p:spPr>
          <a:xfrm>
            <a:off x="468000" y="1764000"/>
            <a:ext cx="81026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altLang="ja-JP" sz="3200" dirty="0">
                <a:latin typeface="+mn-ea"/>
                <a:cs typeface="+mn-lt"/>
              </a:rPr>
              <a:t>遠国奉行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altLang="ja-JP" sz="3200" dirty="0">
                <a:latin typeface="+mn-ea"/>
                <a:cs typeface="+mn-lt"/>
              </a:rPr>
              <a:t>農村以外の重要な直轄地に派遣</a:t>
            </a:r>
            <a:endParaRPr lang="ja-JP" altLang="ja-JP" sz="3200" dirty="0">
              <a:latin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altLang="ja-JP" sz="3200" dirty="0">
                <a:latin typeface="+mn-ea"/>
                <a:cs typeface="+mn-lt"/>
              </a:rPr>
              <a:t>京都所司代・大坂城代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altLang="ja-JP" sz="3200" dirty="0">
                <a:latin typeface="+mn-ea"/>
                <a:cs typeface="+mn-lt"/>
              </a:rPr>
              <a:t>政治経済上重要な上方の管理</a:t>
            </a:r>
            <a:endParaRPr lang="ja-JP" altLang="ja-JP" sz="3200" dirty="0">
              <a:latin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altLang="ja-JP" sz="3200" dirty="0">
                <a:latin typeface="+mn-ea"/>
                <a:cs typeface="+mn-lt"/>
              </a:rPr>
              <a:t>大目付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altLang="ja-JP" sz="3200" dirty="0">
                <a:latin typeface="+mn-ea"/>
                <a:cs typeface="+mn-lt"/>
              </a:rPr>
              <a:t>大名を監査</a:t>
            </a:r>
            <a:endParaRPr lang="en-US" altLang="ja-JP" sz="3200" dirty="0">
              <a:latin typeface="+mn-ea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altLang="ja-JP" sz="3200" dirty="0">
                <a:latin typeface="+mn-ea"/>
                <a:cs typeface="+mn-lt"/>
              </a:rPr>
              <a:t>目付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altLang="ja-JP" sz="3200" dirty="0">
                <a:latin typeface="+mn-ea"/>
                <a:cs typeface="+mn-lt"/>
              </a:rPr>
              <a:t>幕政全般や旗本を監督</a:t>
            </a:r>
            <a:endParaRPr lang="ja-JP" altLang="ja-JP" sz="3200" dirty="0">
              <a:latin typeface="+mn-ea"/>
            </a:endParaRPr>
          </a:p>
          <a:p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4EA6723-7158-1757-42B6-D3D9C42F1F41}"/>
              </a:ext>
            </a:extLst>
          </p:cNvPr>
          <p:cNvSpPr txBox="1"/>
          <p:nvPr/>
        </p:nvSpPr>
        <p:spPr>
          <a:xfrm>
            <a:off x="493184" y="334434"/>
            <a:ext cx="75734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>
                <a:solidFill>
                  <a:prstClr val="white"/>
                </a:solidFill>
                <a:latin typeface="+mn-ea"/>
              </a:rPr>
              <a:t>幕府の組織③</a:t>
            </a:r>
          </a:p>
          <a:p>
            <a:endParaRPr kumimoji="1" lang="ja-JP" altLang="en-US"/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BAED6126-969B-A07D-879E-122EEF28C07A}"/>
              </a:ext>
            </a:extLst>
          </p:cNvPr>
          <p:cNvSpPr/>
          <p:nvPr/>
        </p:nvSpPr>
        <p:spPr>
          <a:xfrm>
            <a:off x="1021240" y="2724723"/>
            <a:ext cx="2174975" cy="44827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5FBBBB66-A4A6-DF58-302B-E44BCCA9EF6D}"/>
              </a:ext>
            </a:extLst>
          </p:cNvPr>
          <p:cNvSpPr/>
          <p:nvPr/>
        </p:nvSpPr>
        <p:spPr>
          <a:xfrm>
            <a:off x="3469798" y="2724723"/>
            <a:ext cx="1659464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167161C5-9D67-3858-17E3-2956A1056F55}"/>
              </a:ext>
            </a:extLst>
          </p:cNvPr>
          <p:cNvSpPr/>
          <p:nvPr/>
        </p:nvSpPr>
        <p:spPr>
          <a:xfrm>
            <a:off x="1008000" y="1764000"/>
            <a:ext cx="864000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8BEA11B4-846B-C95A-C453-CA39DFD75526}"/>
              </a:ext>
            </a:extLst>
          </p:cNvPr>
          <p:cNvSpPr/>
          <p:nvPr/>
        </p:nvSpPr>
        <p:spPr>
          <a:xfrm>
            <a:off x="1039712" y="3714491"/>
            <a:ext cx="1212420" cy="44827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7D0DF3F-4A2A-EBC7-B8FA-6BD6A0D459B2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231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B583E-C7B1-EC23-195A-E8554B36C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C9F1E31-909A-5D1A-D4D6-424BE996D1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63940" y="1825600"/>
            <a:ext cx="7921625" cy="352779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・幕府の財源</a:t>
            </a:r>
            <a:r>
              <a:rPr lang="en-US" altLang="ja-JP" sz="3200" dirty="0">
                <a:latin typeface="+mn-ea"/>
                <a:cs typeface="+mn-lt"/>
              </a:rPr>
              <a:t>…17</a:t>
            </a:r>
            <a:r>
              <a:rPr lang="ja-JP" sz="3200" dirty="0">
                <a:latin typeface="+mn-ea"/>
                <a:cs typeface="+mn-lt"/>
              </a:rPr>
              <a:t>世紀前半は年貢と鉱山が中心</a:t>
            </a:r>
            <a:endParaRPr lang="en-US" altLang="ja-JP" sz="3200" dirty="0">
              <a:latin typeface="+mn-ea"/>
              <a:cs typeface="Calibri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ja-JP" sz="3200" dirty="0">
                <a:latin typeface="+mn-ea"/>
                <a:cs typeface="+mn-lt"/>
              </a:rPr>
              <a:t>⇒</a:t>
            </a:r>
            <a:r>
              <a:rPr lang="ja-JP" sz="3200" dirty="0">
                <a:latin typeface="+mn-ea"/>
                <a:cs typeface="+mn-lt"/>
              </a:rPr>
              <a:t>年貢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sz="3200" dirty="0">
                <a:latin typeface="+mn-ea"/>
                <a:cs typeface="+mn-lt"/>
              </a:rPr>
              <a:t>幕府直轄領</a:t>
            </a:r>
            <a:r>
              <a:rPr lang="en-US" altLang="ja-JP" sz="3200" dirty="0">
                <a:latin typeface="+mn-ea"/>
                <a:cs typeface="+mn-lt"/>
              </a:rPr>
              <a:t>(400</a:t>
            </a:r>
            <a:r>
              <a:rPr lang="ja-JP" sz="3200" dirty="0">
                <a:latin typeface="+mn-ea"/>
                <a:cs typeface="+mn-lt"/>
              </a:rPr>
              <a:t>万石</a:t>
            </a:r>
            <a:r>
              <a:rPr lang="en-US" altLang="ja-JP" sz="3200" dirty="0">
                <a:latin typeface="+mn-ea"/>
                <a:cs typeface="+mn-lt"/>
              </a:rPr>
              <a:t>)</a:t>
            </a:r>
          </a:p>
          <a:p>
            <a:pPr>
              <a:lnSpc>
                <a:spcPct val="100000"/>
              </a:lnSpc>
              <a:spcBef>
                <a:spcPts val="1200"/>
              </a:spcBef>
              <a:buNone/>
            </a:pPr>
            <a:r>
              <a:rPr lang="ja-JP" sz="3200" dirty="0">
                <a:latin typeface="+mn-ea"/>
                <a:cs typeface="+mn-lt"/>
              </a:rPr>
              <a:t>　鉱山</a:t>
            </a:r>
            <a:r>
              <a:rPr lang="en-US" altLang="ja-JP" sz="3200" dirty="0">
                <a:latin typeface="+mn-ea"/>
                <a:cs typeface="+mn-lt"/>
              </a:rPr>
              <a:t>…</a:t>
            </a:r>
            <a:r>
              <a:rPr lang="ja-JP" sz="3200" dirty="0">
                <a:latin typeface="+mn-ea"/>
                <a:cs typeface="+mn-lt"/>
              </a:rPr>
              <a:t>石見銀山や佐渡金山など</a:t>
            </a:r>
            <a:endParaRPr lang="ja-JP" sz="3200" dirty="0">
              <a:latin typeface="+mn-ea"/>
              <a:cs typeface="Calibri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ja-JP" sz="3200" dirty="0">
                <a:latin typeface="+mn-ea"/>
                <a:cs typeface="+mn-lt"/>
              </a:rPr>
              <a:t>⇒</a:t>
            </a:r>
            <a:r>
              <a:rPr lang="ja-JP" sz="3200" dirty="0">
                <a:latin typeface="+mn-ea"/>
                <a:cs typeface="+mn-lt"/>
              </a:rPr>
              <a:t>商業や貿易も統制して、収入を得たり、物価統制を行ったりした</a:t>
            </a:r>
            <a:endParaRPr lang="ja-JP" sz="3200" dirty="0">
              <a:latin typeface="+mn-ea"/>
              <a:cs typeface="Calibri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2400" dirty="0">
              <a:latin typeface="メイリオ"/>
              <a:ea typeface="メイリオ"/>
            </a:endParaRPr>
          </a:p>
        </p:txBody>
      </p:sp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87411B74-6013-5822-7852-C391B0F9CDE8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4624D0B-D65C-AB0F-D578-F480077CC94B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7FDFDF6-86C1-2D8A-1039-D0427D962C23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幕府の組織④</a:t>
            </a: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61793904-F12E-A837-05BC-816883EF8985}"/>
              </a:ext>
            </a:extLst>
          </p:cNvPr>
          <p:cNvSpPr/>
          <p:nvPr/>
        </p:nvSpPr>
        <p:spPr>
          <a:xfrm>
            <a:off x="6155782" y="1825601"/>
            <a:ext cx="810283" cy="43498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2B694C14-E324-1EBD-9830-2C207462B4FE}"/>
              </a:ext>
            </a:extLst>
          </p:cNvPr>
          <p:cNvSpPr/>
          <p:nvPr/>
        </p:nvSpPr>
        <p:spPr>
          <a:xfrm>
            <a:off x="1171900" y="3006113"/>
            <a:ext cx="873031" cy="420678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8F79BD1B-8C87-FA5C-0CED-DBB3A86BD0DE}"/>
              </a:ext>
            </a:extLst>
          </p:cNvPr>
          <p:cNvSpPr/>
          <p:nvPr/>
        </p:nvSpPr>
        <p:spPr>
          <a:xfrm>
            <a:off x="7352094" y="1825601"/>
            <a:ext cx="869193" cy="43498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メモ 6">
            <a:extLst>
              <a:ext uri="{FF2B5EF4-FFF2-40B4-BE49-F238E27FC236}">
                <a16:creationId xmlns:a16="http://schemas.microsoft.com/office/drawing/2014/main" id="{D9C01AAC-DBAE-21C9-4630-4B14674B9CB5}"/>
              </a:ext>
            </a:extLst>
          </p:cNvPr>
          <p:cNvSpPr/>
          <p:nvPr/>
        </p:nvSpPr>
        <p:spPr>
          <a:xfrm>
            <a:off x="1171900" y="3644818"/>
            <a:ext cx="873031" cy="420678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53AAAAB-F6AF-1862-0A78-31B06D6BC04F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786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ED906-9519-D56F-1B17-72B2C9A9E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2924B4F0-D8A5-A650-E4F1-EC1AF8AD1CD2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A16C6C3-8B8A-598A-E45B-2B0DE4B1049F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9144C98-D3F2-A110-D041-3D7F99DFF959}"/>
              </a:ext>
            </a:extLst>
          </p:cNvPr>
          <p:cNvSpPr txBox="1"/>
          <p:nvPr/>
        </p:nvSpPr>
        <p:spPr>
          <a:xfrm>
            <a:off x="507600" y="360000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000" b="1" dirty="0">
                <a:solidFill>
                  <a:prstClr val="white"/>
                </a:solidFill>
                <a:latin typeface="+mn-ea"/>
              </a:rPr>
              <a:t>藩の政治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A70414D-2593-89DF-2702-0B26DE12172C}"/>
              </a:ext>
            </a:extLst>
          </p:cNvPr>
          <p:cNvSpPr/>
          <p:nvPr/>
        </p:nvSpPr>
        <p:spPr>
          <a:xfrm>
            <a:off x="541107" y="1986033"/>
            <a:ext cx="3212287" cy="70788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defTabSz="457200">
              <a:defRPr/>
            </a:pPr>
            <a:r>
              <a:rPr lang="ja-JP" altLang="en-US" sz="3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要約文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23548B6-11D4-0A8D-65A0-31158201BB19}"/>
              </a:ext>
            </a:extLst>
          </p:cNvPr>
          <p:cNvSpPr txBox="1"/>
          <p:nvPr/>
        </p:nvSpPr>
        <p:spPr>
          <a:xfrm>
            <a:off x="766354" y="2936720"/>
            <a:ext cx="7596249" cy="2985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ea typeface="メイリオ"/>
                <a:cs typeface="Calibri"/>
              </a:rPr>
              <a:t>大名は将軍に奉公するために多くの負担もあるが、藩内政治の自由度は非常に高かった。戦争のない時代に大名と将軍は相互依存する面があった。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D09CAC7-9F51-441B-72F7-2FAD2973941B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17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藩の政治①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6568" y="1714501"/>
            <a:ext cx="8419614" cy="4046219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・将軍の命によって転封、加増</a:t>
            </a:r>
            <a:r>
              <a:rPr lang="ja-JP" altLang="en-US" sz="3200" dirty="0">
                <a:latin typeface="+mj-ea"/>
                <a:ea typeface="+mj-ea"/>
                <a:cs typeface="+mn-lt"/>
              </a:rPr>
              <a:t>・</a:t>
            </a:r>
            <a:r>
              <a:rPr lang="ja-JP" sz="3200" dirty="0">
                <a:latin typeface="+mj-ea"/>
                <a:ea typeface="+mj-ea"/>
                <a:cs typeface="+mn-lt"/>
              </a:rPr>
              <a:t>減封</a:t>
            </a:r>
            <a:r>
              <a:rPr lang="ja-JP" altLang="en-US" sz="3200" dirty="0">
                <a:latin typeface="+mj-ea"/>
                <a:ea typeface="+mj-ea"/>
                <a:cs typeface="+mn-lt"/>
              </a:rPr>
              <a:t>、</a:t>
            </a:r>
            <a:r>
              <a:rPr lang="ja-JP" sz="3200" dirty="0">
                <a:latin typeface="+mj-ea"/>
                <a:ea typeface="+mj-ea"/>
                <a:cs typeface="+mn-lt"/>
              </a:rPr>
              <a:t>改易が行われた</a:t>
            </a:r>
            <a:endParaRPr lang="en-US" dirty="0">
              <a:latin typeface="+mj-ea"/>
              <a:ea typeface="+mj-ea"/>
              <a:cs typeface="+mn-lt"/>
            </a:endParaRPr>
          </a:p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・大名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…</a:t>
            </a:r>
            <a:r>
              <a:rPr lang="ja-JP" sz="3200" dirty="0">
                <a:latin typeface="+mj-ea"/>
                <a:ea typeface="+mj-ea"/>
                <a:cs typeface="+mn-lt"/>
              </a:rPr>
              <a:t>藩内で独自に法や制度を定めて統治</a:t>
            </a:r>
            <a:endParaRPr lang="ja-JP" dirty="0">
              <a:latin typeface="+mj-ea"/>
              <a:ea typeface="+mj-ea"/>
              <a:cs typeface="+mn-lt"/>
            </a:endParaRPr>
          </a:p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・家臣（藩士）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…</a:t>
            </a:r>
            <a:r>
              <a:rPr lang="ja-JP" sz="3200" dirty="0">
                <a:latin typeface="+mj-ea"/>
                <a:ea typeface="+mj-ea"/>
                <a:cs typeface="+mn-lt"/>
              </a:rPr>
              <a:t>地方知行制と俸禄制</a:t>
            </a:r>
            <a:r>
              <a:rPr lang="en-US" sz="3200" dirty="0">
                <a:latin typeface="+mj-ea"/>
                <a:ea typeface="+mj-ea"/>
                <a:cs typeface="+mn-lt"/>
              </a:rPr>
              <a:t>(</a:t>
            </a:r>
            <a:r>
              <a:rPr lang="ja-JP" sz="3200" dirty="0">
                <a:latin typeface="+mj-ea"/>
                <a:ea typeface="+mj-ea"/>
                <a:cs typeface="+mn-lt"/>
              </a:rPr>
              <a:t>時代とともに増加</a:t>
            </a:r>
            <a:r>
              <a:rPr lang="en-US" sz="3200" dirty="0">
                <a:latin typeface="+mj-ea"/>
                <a:ea typeface="+mj-ea"/>
                <a:cs typeface="+mn-lt"/>
              </a:rPr>
              <a:t>)</a:t>
            </a:r>
            <a:endParaRPr lang="ja-JP" dirty="0">
              <a:latin typeface="+mj-ea"/>
              <a:ea typeface="+mj-ea"/>
              <a:cs typeface="+mn-lt"/>
            </a:endParaRPr>
          </a:p>
          <a:p>
            <a:pPr>
              <a:buNone/>
            </a:pPr>
            <a:r>
              <a:rPr lang="en-US" sz="3200" dirty="0">
                <a:latin typeface="+mj-ea"/>
                <a:ea typeface="+mj-ea"/>
                <a:cs typeface="+mn-lt"/>
              </a:rPr>
              <a:t>※</a:t>
            </a:r>
            <a:r>
              <a:rPr lang="ja-JP" sz="3200" dirty="0">
                <a:latin typeface="+mj-ea"/>
                <a:ea typeface="+mj-ea"/>
                <a:cs typeface="+mn-lt"/>
              </a:rPr>
              <a:t>大藩では、家臣が小大名並みの領地を与えられることもあった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3200" dirty="0">
              <a:latin typeface="メイリオ"/>
              <a:ea typeface="メイリオ"/>
            </a:endParaRP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9AAC0DA7-BA42-5F94-7FE0-249275C0343A}"/>
              </a:ext>
            </a:extLst>
          </p:cNvPr>
          <p:cNvSpPr/>
          <p:nvPr/>
        </p:nvSpPr>
        <p:spPr>
          <a:xfrm>
            <a:off x="3868160" y="3292729"/>
            <a:ext cx="206466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F0001908-487A-0379-2021-83CE9AFB772C}"/>
              </a:ext>
            </a:extLst>
          </p:cNvPr>
          <p:cNvSpPr/>
          <p:nvPr/>
        </p:nvSpPr>
        <p:spPr>
          <a:xfrm>
            <a:off x="6289319" y="3292729"/>
            <a:ext cx="1233700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011C4DE2-89C5-06B2-469B-AD004F566172}"/>
              </a:ext>
            </a:extLst>
          </p:cNvPr>
          <p:cNvSpPr/>
          <p:nvPr/>
        </p:nvSpPr>
        <p:spPr>
          <a:xfrm>
            <a:off x="4276655" y="1715589"/>
            <a:ext cx="899439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メモ 6">
            <a:extLst>
              <a:ext uri="{FF2B5EF4-FFF2-40B4-BE49-F238E27FC236}">
                <a16:creationId xmlns:a16="http://schemas.microsoft.com/office/drawing/2014/main" id="{A4B000BB-015A-040E-F784-4E7E745AC356}"/>
              </a:ext>
            </a:extLst>
          </p:cNvPr>
          <p:cNvSpPr/>
          <p:nvPr/>
        </p:nvSpPr>
        <p:spPr>
          <a:xfrm>
            <a:off x="7880837" y="1715589"/>
            <a:ext cx="902452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7C85352-03D4-AAE4-B817-98FEAFDA8B83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70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>
                <a:solidFill>
                  <a:schemeClr val="bg1"/>
                </a:solidFill>
                <a:latin typeface="+mn-ea"/>
              </a:rPr>
              <a:t>藩の政治②</a:t>
            </a:r>
            <a:endParaRPr lang="en-US" altLang="ja-JP" sz="4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4000" y="1728000"/>
            <a:ext cx="8261958" cy="4857078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17</a:t>
            </a:r>
            <a:r>
              <a:rPr lang="ja-JP" sz="3200" dirty="0">
                <a:latin typeface="+mj-ea"/>
                <a:ea typeface="+mj-ea"/>
                <a:cs typeface="+mn-lt"/>
              </a:rPr>
              <a:t>世紀は、大名と家臣の関係も不安定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⇒</a:t>
            </a:r>
            <a:r>
              <a:rPr lang="ja-JP" sz="3200" dirty="0">
                <a:latin typeface="+mj-ea"/>
                <a:ea typeface="+mj-ea"/>
                <a:cs typeface="+mn-lt"/>
              </a:rPr>
              <a:t>お家騒動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(</a:t>
            </a:r>
            <a:r>
              <a:rPr lang="ja-JP" sz="3200" dirty="0">
                <a:latin typeface="+mj-ea"/>
                <a:ea typeface="+mj-ea"/>
                <a:cs typeface="+mn-lt"/>
              </a:rPr>
              <a:t>内紛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)</a:t>
            </a:r>
            <a:r>
              <a:rPr lang="ja-JP" sz="3200" dirty="0">
                <a:latin typeface="+mj-ea"/>
                <a:ea typeface="+mj-ea"/>
                <a:cs typeface="+mn-lt"/>
              </a:rPr>
              <a:t>も発生</a:t>
            </a:r>
            <a:endParaRPr lang="en-US" altLang="ja-JP" sz="3200" dirty="0">
              <a:latin typeface="+mj-ea"/>
              <a:ea typeface="+mj-ea"/>
            </a:endParaRPr>
          </a:p>
          <a:p>
            <a:pPr>
              <a:buNone/>
            </a:pPr>
            <a:r>
              <a:rPr lang="en-US" altLang="ja-JP" sz="3200" dirty="0">
                <a:latin typeface="+mj-ea"/>
                <a:ea typeface="+mj-ea"/>
                <a:cs typeface="+mn-lt"/>
              </a:rPr>
              <a:t>⇒ </a:t>
            </a:r>
            <a:r>
              <a:rPr lang="ja-JP" sz="3200" dirty="0">
                <a:latin typeface="+mj-ea"/>
                <a:ea typeface="+mj-ea"/>
                <a:cs typeface="+mn-lt"/>
              </a:rPr>
              <a:t>幕府は大名を支持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 ⇒ </a:t>
            </a:r>
            <a:r>
              <a:rPr lang="ja-JP" sz="3200" dirty="0">
                <a:latin typeface="+mj-ea"/>
                <a:ea typeface="+mj-ea"/>
                <a:cs typeface="+mn-lt"/>
              </a:rPr>
              <a:t>大名は、幕府の権威を背景に家臣団を統制</a:t>
            </a:r>
            <a:endParaRPr lang="ja-JP" sz="3200" dirty="0">
              <a:latin typeface="+mj-ea"/>
              <a:ea typeface="+mj-ea"/>
            </a:endParaRPr>
          </a:p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・財源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…</a:t>
            </a:r>
            <a:r>
              <a:rPr lang="ja-JP" sz="3200" dirty="0">
                <a:latin typeface="+mj-ea"/>
                <a:ea typeface="+mj-ea"/>
                <a:cs typeface="+mn-lt"/>
              </a:rPr>
              <a:t>年貢のほか、漁業・林業・鉱山・商業など地域によって多様</a:t>
            </a:r>
            <a:endParaRPr lang="ja-JP" sz="3200" dirty="0">
              <a:latin typeface="+mj-ea"/>
              <a:ea typeface="+mj-ea"/>
            </a:endParaRPr>
          </a:p>
          <a:p>
            <a:pPr>
              <a:buNone/>
            </a:pPr>
            <a:r>
              <a:rPr lang="en-US" altLang="ja-JP" sz="3200" dirty="0">
                <a:latin typeface="+mj-ea"/>
                <a:ea typeface="+mj-ea"/>
                <a:cs typeface="+mn-lt"/>
              </a:rPr>
              <a:t>⇒</a:t>
            </a:r>
            <a:r>
              <a:rPr lang="ja-JP" sz="3200" dirty="0">
                <a:latin typeface="+mj-ea"/>
                <a:ea typeface="+mj-ea"/>
                <a:cs typeface="+mn-lt"/>
              </a:rPr>
              <a:t>参勤交代や藩邸の維持、要人との交際など必要経費が多い</a:t>
            </a:r>
            <a:endParaRPr lang="ja-JP" sz="3200" dirty="0">
              <a:latin typeface="+mj-ea"/>
              <a:ea typeface="+mj-ea"/>
            </a:endParaRPr>
          </a:p>
          <a:p>
            <a:pPr>
              <a:buNone/>
            </a:pPr>
            <a:r>
              <a:rPr lang="en-US" altLang="ja-JP" sz="3200" dirty="0">
                <a:latin typeface="+mj-ea"/>
                <a:ea typeface="+mj-ea"/>
                <a:cs typeface="+mn-lt"/>
              </a:rPr>
              <a:t>⇒</a:t>
            </a:r>
            <a:r>
              <a:rPr lang="ja-JP" sz="3200" dirty="0">
                <a:latin typeface="+mj-ea"/>
                <a:ea typeface="+mj-ea"/>
                <a:cs typeface="+mn-lt"/>
              </a:rPr>
              <a:t>手伝普請や将軍への随行などは自費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 ⇒ </a:t>
            </a:r>
            <a:r>
              <a:rPr lang="ja-JP" sz="3200" dirty="0">
                <a:latin typeface="+mj-ea"/>
                <a:ea typeface="+mj-ea"/>
                <a:cs typeface="+mn-lt"/>
              </a:rPr>
              <a:t>財政は苦しい</a:t>
            </a:r>
            <a:endParaRPr lang="ja-JP" sz="3200" dirty="0">
              <a:latin typeface="+mj-ea"/>
              <a:ea typeface="+mj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3200" dirty="0">
              <a:latin typeface="メイリオ"/>
              <a:ea typeface="メイリオ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3200" dirty="0">
              <a:latin typeface="+mn-ea"/>
            </a:endParaRP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hlinkClick r:id="rId3" action="ppaction://hlinksldjump"/>
            <a:extLst>
              <a:ext uri="{FF2B5EF4-FFF2-40B4-BE49-F238E27FC236}">
                <a16:creationId xmlns:a16="http://schemas.microsoft.com/office/drawing/2014/main" id="{5ABE96D9-C708-00E2-0725-F8757AA07809}"/>
              </a:ext>
            </a:extLst>
          </p:cNvPr>
          <p:cNvSpPr txBox="1"/>
          <p:nvPr/>
        </p:nvSpPr>
        <p:spPr>
          <a:xfrm>
            <a:off x="6516481" y="5238362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1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lang="en-US" altLang="ja-JP" dirty="0"/>
              <a:t>p.163 </a:t>
            </a:r>
            <a:r>
              <a:rPr lang="ja-JP" altLang="en-US" dirty="0"/>
              <a:t>図</a:t>
            </a:r>
            <a:r>
              <a:rPr lang="en-US" altLang="ja-JP" dirty="0"/>
              <a:t>3</a:t>
            </a:r>
            <a:r>
              <a:rPr lang="ja-JP" altLang="en-US" dirty="0"/>
              <a:t>へ</a:t>
            </a: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BE08F7CD-4E21-9353-B041-03322DD0E94E}"/>
              </a:ext>
            </a:extLst>
          </p:cNvPr>
          <p:cNvSpPr/>
          <p:nvPr/>
        </p:nvSpPr>
        <p:spPr>
          <a:xfrm>
            <a:off x="807469" y="2140019"/>
            <a:ext cx="1653097" cy="42862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メモ 6">
            <a:extLst>
              <a:ext uri="{FF2B5EF4-FFF2-40B4-BE49-F238E27FC236}">
                <a16:creationId xmlns:a16="http://schemas.microsoft.com/office/drawing/2014/main" id="{20961E33-1EDD-E93E-FB85-00A46BA75915}"/>
              </a:ext>
            </a:extLst>
          </p:cNvPr>
          <p:cNvSpPr/>
          <p:nvPr/>
        </p:nvSpPr>
        <p:spPr>
          <a:xfrm>
            <a:off x="4632924" y="3726256"/>
            <a:ext cx="452295" cy="43028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メモ 6">
            <a:extLst>
              <a:ext uri="{FF2B5EF4-FFF2-40B4-BE49-F238E27FC236}">
                <a16:creationId xmlns:a16="http://schemas.microsoft.com/office/drawing/2014/main" id="{79D3DBF6-DC77-1B3E-F3E9-605B5E836191}"/>
              </a:ext>
            </a:extLst>
          </p:cNvPr>
          <p:cNvSpPr/>
          <p:nvPr/>
        </p:nvSpPr>
        <p:spPr>
          <a:xfrm>
            <a:off x="3043640" y="4753761"/>
            <a:ext cx="75127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" name="メモ 6">
            <a:extLst>
              <a:ext uri="{FF2B5EF4-FFF2-40B4-BE49-F238E27FC236}">
                <a16:creationId xmlns:a16="http://schemas.microsoft.com/office/drawing/2014/main" id="{103FFB7F-ABE7-4252-8D5E-920B3222EC4F}"/>
              </a:ext>
            </a:extLst>
          </p:cNvPr>
          <p:cNvSpPr/>
          <p:nvPr/>
        </p:nvSpPr>
        <p:spPr>
          <a:xfrm>
            <a:off x="992732" y="4753761"/>
            <a:ext cx="1635271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10620C15-60CF-9450-AF41-8E199DBAB3FA}"/>
              </a:ext>
            </a:extLst>
          </p:cNvPr>
          <p:cNvSpPr/>
          <p:nvPr/>
        </p:nvSpPr>
        <p:spPr>
          <a:xfrm>
            <a:off x="992732" y="5733577"/>
            <a:ext cx="1635271" cy="42862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4F334030-C460-0F55-9BF8-6AF8AE94AB3E}"/>
              </a:ext>
            </a:extLst>
          </p:cNvPr>
          <p:cNvSpPr/>
          <p:nvPr/>
        </p:nvSpPr>
        <p:spPr>
          <a:xfrm>
            <a:off x="5866615" y="3726256"/>
            <a:ext cx="459369" cy="430283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ADBDCA5-BD88-B785-3A42-C50765B25499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25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6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2" grpId="0" animBg="1"/>
      <p:bldP spid="2" grpId="1" animBg="1"/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ED895-1FBD-A887-0FE2-B80D9BE31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C582377-3C0B-4F79-59FD-D27FC633C39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4229" y="1564062"/>
            <a:ext cx="7895198" cy="474529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・処罰対象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…</a:t>
            </a:r>
            <a:r>
              <a:rPr lang="ja-JP" sz="3200" dirty="0">
                <a:latin typeface="+mj-ea"/>
                <a:ea typeface="+mj-ea"/>
                <a:cs typeface="+mn-lt"/>
              </a:rPr>
              <a:t>武家諸法度違反、百姓一揆発生、家臣統制の失敗</a:t>
            </a:r>
            <a:endParaRPr lang="en-US" altLang="ja-JP" sz="3200" dirty="0">
              <a:latin typeface="+mj-ea"/>
              <a:ea typeface="+mj-ea"/>
              <a:cs typeface="Calibri"/>
            </a:endParaRPr>
          </a:p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・藩邸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…</a:t>
            </a:r>
            <a:r>
              <a:rPr lang="ja-JP" sz="3200" dirty="0">
                <a:latin typeface="+mj-ea"/>
                <a:ea typeface="+mj-ea"/>
                <a:cs typeface="+mn-lt"/>
              </a:rPr>
              <a:t>江戸・大坂・京都など　</a:t>
            </a:r>
            <a:endParaRPr lang="en-US" altLang="ja-JP" sz="3200" dirty="0">
              <a:latin typeface="+mj-ea"/>
              <a:ea typeface="+mj-ea"/>
              <a:cs typeface="+mn-lt"/>
            </a:endParaRPr>
          </a:p>
          <a:p>
            <a:pPr>
              <a:buNone/>
            </a:pPr>
            <a:r>
              <a:rPr lang="ja-JP" altLang="en-US" sz="3200" dirty="0">
                <a:latin typeface="+mj-ea"/>
                <a:ea typeface="+mj-ea"/>
                <a:cs typeface="+mn-lt"/>
              </a:rPr>
              <a:t>　</a:t>
            </a:r>
            <a:r>
              <a:rPr lang="en-US" altLang="ja-JP" sz="3200" dirty="0">
                <a:latin typeface="+mj-ea"/>
                <a:ea typeface="+mj-ea"/>
                <a:cs typeface="+mn-lt"/>
              </a:rPr>
              <a:t>※</a:t>
            </a:r>
            <a:r>
              <a:rPr lang="ja-JP" sz="3200" dirty="0">
                <a:latin typeface="+mj-ea"/>
                <a:ea typeface="+mj-ea"/>
                <a:cs typeface="+mn-lt"/>
              </a:rPr>
              <a:t>江戸藩邸には妻子や家臣が住んだ</a:t>
            </a:r>
            <a:endParaRPr lang="ja-JP" sz="3200" dirty="0">
              <a:latin typeface="+mj-ea"/>
              <a:ea typeface="+mj-ea"/>
              <a:cs typeface="Calibri"/>
            </a:endParaRPr>
          </a:p>
          <a:p>
            <a:pPr>
              <a:buNone/>
            </a:pPr>
            <a:r>
              <a:rPr lang="ja-JP" sz="3200" dirty="0">
                <a:latin typeface="+mj-ea"/>
                <a:ea typeface="+mj-ea"/>
                <a:cs typeface="+mn-lt"/>
              </a:rPr>
              <a:t>・戦争のない時代、大名と将軍は相互依存の関係</a:t>
            </a:r>
            <a:endParaRPr lang="ja-JP" sz="3200" dirty="0">
              <a:latin typeface="+mj-ea"/>
              <a:ea typeface="+mj-ea"/>
              <a:cs typeface="Calibri"/>
            </a:endParaRPr>
          </a:p>
          <a:p>
            <a:pPr>
              <a:buNone/>
            </a:pPr>
            <a:r>
              <a:rPr lang="en-US" altLang="ja-JP" sz="3200" dirty="0">
                <a:latin typeface="+mj-ea"/>
                <a:ea typeface="+mj-ea"/>
                <a:cs typeface="+mn-lt"/>
              </a:rPr>
              <a:t>⇒</a:t>
            </a:r>
            <a:r>
              <a:rPr lang="ja-JP" sz="3200" dirty="0">
                <a:latin typeface="+mj-ea"/>
                <a:ea typeface="+mj-ea"/>
                <a:cs typeface="+mn-lt"/>
              </a:rPr>
              <a:t>一国一城令や武家諸法度によって支配体制が安定化した</a:t>
            </a:r>
            <a:endParaRPr lang="ja-JP" sz="3200" dirty="0">
              <a:latin typeface="+mj-ea"/>
              <a:ea typeface="+mj-ea"/>
              <a:cs typeface="Calibri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3200" dirty="0">
              <a:latin typeface="メイリオ"/>
              <a:ea typeface="メイリオ"/>
            </a:endParaRPr>
          </a:p>
        </p:txBody>
      </p:sp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6113D2F2-BC98-1314-55A9-434341975409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69D452B-F0BA-C2F2-F234-D038FB0C4C31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CDF7088-F375-3CB4-32D2-114B5F4BBC25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藩の政治③</a:t>
            </a: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7542FE60-944C-8C62-4CDA-CFBA8B3CF15A}"/>
              </a:ext>
            </a:extLst>
          </p:cNvPr>
          <p:cNvSpPr/>
          <p:nvPr/>
        </p:nvSpPr>
        <p:spPr>
          <a:xfrm>
            <a:off x="3248832" y="1564062"/>
            <a:ext cx="2005680" cy="39774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1DBE5421-ECE6-8101-6F51-770798EA6213}"/>
              </a:ext>
            </a:extLst>
          </p:cNvPr>
          <p:cNvSpPr/>
          <p:nvPr/>
        </p:nvSpPr>
        <p:spPr>
          <a:xfrm>
            <a:off x="1210606" y="2577193"/>
            <a:ext cx="801073" cy="358989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F095AA91-43A1-DCCF-2674-8FF5DE4B1CB2}"/>
              </a:ext>
            </a:extLst>
          </p:cNvPr>
          <p:cNvSpPr/>
          <p:nvPr/>
        </p:nvSpPr>
        <p:spPr>
          <a:xfrm>
            <a:off x="1210605" y="4724268"/>
            <a:ext cx="1615721" cy="358989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メモ 6">
            <a:extLst>
              <a:ext uri="{FF2B5EF4-FFF2-40B4-BE49-F238E27FC236}">
                <a16:creationId xmlns:a16="http://schemas.microsoft.com/office/drawing/2014/main" id="{FE84E0F3-6319-62B1-DE4F-1E8BB144E86E}"/>
              </a:ext>
            </a:extLst>
          </p:cNvPr>
          <p:cNvSpPr/>
          <p:nvPr/>
        </p:nvSpPr>
        <p:spPr>
          <a:xfrm>
            <a:off x="3658988" y="4724268"/>
            <a:ext cx="2005680" cy="39774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FE8C66-18A4-54B6-C5DB-31308B7F813A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930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字幕 6">
            <a:extLst>
              <a:ext uri="{FF2B5EF4-FFF2-40B4-BE49-F238E27FC236}">
                <a16:creationId xmlns:a16="http://schemas.microsoft.com/office/drawing/2014/main" id="{F53D9FF6-89BC-D867-BAE6-7A8463D428F0}"/>
              </a:ext>
            </a:extLst>
          </p:cNvPr>
          <p:cNvSpPr txBox="1">
            <a:spLocks/>
          </p:cNvSpPr>
          <p:nvPr/>
        </p:nvSpPr>
        <p:spPr>
          <a:xfrm>
            <a:off x="1341782" y="4429437"/>
            <a:ext cx="73738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３部　近世の日本と世界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３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章　近世社会の展開と変容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１節　幕藩体制の確立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E1D55A5-A50B-B009-DE8F-2818A0AD4FD1}"/>
              </a:ext>
            </a:extLst>
          </p:cNvPr>
          <p:cNvSpPr txBox="1"/>
          <p:nvPr/>
        </p:nvSpPr>
        <p:spPr>
          <a:xfrm>
            <a:off x="947350" y="600785"/>
            <a:ext cx="323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>
                <a:solidFill>
                  <a:schemeClr val="bg1"/>
                </a:solidFill>
                <a:latin typeface="+mn-ea"/>
              </a:rPr>
              <a:t>教科書</a:t>
            </a:r>
            <a:r>
              <a:rPr kumimoji="1" lang="en-US" altLang="ja-JP" sz="2400" b="1">
                <a:solidFill>
                  <a:schemeClr val="bg1"/>
                </a:solidFill>
                <a:latin typeface="+mn-ea"/>
              </a:rPr>
              <a:t>p.160</a:t>
            </a:r>
            <a:r>
              <a:rPr kumimoji="1" lang="ja-JP" altLang="en-US" sz="2400" b="1">
                <a:solidFill>
                  <a:schemeClr val="bg1"/>
                </a:solidFill>
                <a:latin typeface="+mn-ea"/>
              </a:rPr>
              <a:t>～</a:t>
            </a:r>
            <a:r>
              <a:rPr kumimoji="1" lang="en-US" altLang="ja-JP" sz="2400" b="1">
                <a:solidFill>
                  <a:schemeClr val="bg1"/>
                </a:solidFill>
                <a:latin typeface="+mn-ea"/>
              </a:rPr>
              <a:t>164</a:t>
            </a:r>
            <a:endParaRPr kumimoji="1" lang="ja-JP" altLang="en-US" sz="24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タイトル 5">
            <a:extLst>
              <a:ext uri="{FF2B5EF4-FFF2-40B4-BE49-F238E27FC236}">
                <a16:creationId xmlns:a16="http://schemas.microsoft.com/office/drawing/2014/main" id="{0034C081-218B-C0A3-5A58-AE17277641D6}"/>
              </a:ext>
            </a:extLst>
          </p:cNvPr>
          <p:cNvSpPr txBox="1">
            <a:spLocks/>
          </p:cNvSpPr>
          <p:nvPr/>
        </p:nvSpPr>
        <p:spPr>
          <a:xfrm>
            <a:off x="700592" y="1062449"/>
            <a:ext cx="1683945" cy="24496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chemeClr val="tx1"/>
                </a:solidFill>
                <a:latin typeface="+mj-lt"/>
                <a:ea typeface="ＭＳ Ｐゴシック" panose="020B0600070205080204" pitchFamily="50" charset="-128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5400">
                <a:solidFill>
                  <a:schemeClr val="bg1"/>
                </a:solidFill>
                <a:latin typeface="+mn-ea"/>
                <a:ea typeface="+mn-ea"/>
              </a:rPr>
              <a:t>１項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EFAFB10-6651-A05C-F496-44AC20C464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90116" y="1062450"/>
            <a:ext cx="5839484" cy="2449679"/>
          </a:xfrm>
        </p:spPr>
        <p:txBody>
          <a:bodyPr anchor="ctr">
            <a:no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幕藩体制の形成</a:t>
            </a:r>
            <a:endParaRPr 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231C98-E1A3-DC28-61FA-A1DB0048025C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7373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251FE-BEEA-C7E2-60A9-2148DFA8B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BEDF802-02E0-92DD-BBF0-37D079AB8925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0DE3B7A-15C0-E110-D917-E705073B24AF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FED9F6-3EF8-0B41-7E69-E4492B07D048}"/>
              </a:ext>
            </a:extLst>
          </p:cNvPr>
          <p:cNvSpPr txBox="1"/>
          <p:nvPr/>
        </p:nvSpPr>
        <p:spPr>
          <a:xfrm>
            <a:off x="507600" y="360000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000" b="1" dirty="0">
                <a:solidFill>
                  <a:prstClr val="white"/>
                </a:solidFill>
                <a:latin typeface="+mn-ea"/>
              </a:rPr>
              <a:t>近世の朝廷と寺社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DFD1731-A759-357D-6727-30889A401C7C}"/>
              </a:ext>
            </a:extLst>
          </p:cNvPr>
          <p:cNvSpPr/>
          <p:nvPr/>
        </p:nvSpPr>
        <p:spPr>
          <a:xfrm>
            <a:off x="541107" y="1986033"/>
            <a:ext cx="3212287" cy="70788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defTabSz="457200">
              <a:defRPr/>
            </a:pPr>
            <a:r>
              <a:rPr lang="ja-JP" altLang="en-US" sz="3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要約文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2DD0E265-866C-F3EA-3F1B-BEE51CE7EF0C}"/>
              </a:ext>
            </a:extLst>
          </p:cNvPr>
          <p:cNvSpPr txBox="1"/>
          <p:nvPr/>
        </p:nvSpPr>
        <p:spPr>
          <a:xfrm>
            <a:off x="766354" y="2936720"/>
            <a:ext cx="7596249" cy="2985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ea typeface="メイリオ"/>
                <a:cs typeface="Calibri"/>
              </a:rPr>
              <a:t>中世から続く、天皇・朝廷や宗教勢力は、幕府による統制を受けながら、幕藩体制を支える要素として位置づけられ、存続した。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BAD8EA5-55C2-41F3-3BF8-AA822BF6708E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08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+mn-ea"/>
              </a:rPr>
              <a:t>近世の朝廷と寺社①</a:t>
            </a:r>
            <a:endParaRPr lang="en-US" altLang="ja-JP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6568" y="1714501"/>
            <a:ext cx="8261958" cy="46031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・幕府は、天皇や朝廷の伝統的権威を利用して全国支配を確立</a:t>
            </a:r>
          </a:p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・</a:t>
            </a:r>
            <a:r>
              <a:rPr lang="en-US" altLang="ja-JP" sz="3200" dirty="0">
                <a:latin typeface="+mj-ea"/>
                <a:ea typeface="+mj-ea"/>
              </a:rPr>
              <a:t>1615</a:t>
            </a:r>
            <a:r>
              <a:rPr lang="ja-JP" altLang="ja-JP" sz="3200" dirty="0">
                <a:latin typeface="+mj-ea"/>
                <a:ea typeface="+mj-ea"/>
              </a:rPr>
              <a:t>年　禁中並公家諸法度</a:t>
            </a:r>
            <a:r>
              <a:rPr lang="en-US" altLang="ja-JP" sz="3200" dirty="0">
                <a:latin typeface="+mj-ea"/>
                <a:ea typeface="+mj-ea"/>
              </a:rPr>
              <a:t>→</a:t>
            </a:r>
            <a:r>
              <a:rPr lang="ja-JP" altLang="ja-JP" sz="3200" dirty="0">
                <a:latin typeface="+mj-ea"/>
                <a:ea typeface="+mj-ea"/>
              </a:rPr>
              <a:t>天皇や朝廷が政治に関与せず、他の大名に権威を利用されないよう制限</a:t>
            </a:r>
            <a:endParaRPr lang="en-US" altLang="ja-JP" sz="32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→幕府は、京都所司代や武家伝奏を通じて朝廷を統制</a:t>
            </a:r>
          </a:p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・朝廷…官位授与・改元・改暦</a:t>
            </a:r>
            <a:endParaRPr lang="en-US" altLang="ja-JP" sz="32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　</a:t>
            </a:r>
            <a:r>
              <a:rPr lang="ja-JP" altLang="en-US" sz="3200" dirty="0">
                <a:latin typeface="+mj-ea"/>
                <a:ea typeface="+mj-ea"/>
              </a:rPr>
              <a:t>　　　→</a:t>
            </a:r>
            <a:r>
              <a:rPr lang="ja-JP" altLang="ja-JP" sz="3200" dirty="0">
                <a:latin typeface="+mj-ea"/>
                <a:ea typeface="+mj-ea"/>
              </a:rPr>
              <a:t>幕府の同意が必要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3200" dirty="0">
              <a:latin typeface="+mn-ea"/>
            </a:endParaRP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F7C221CC-B01D-2EF3-9600-9EE9BD1B9752}"/>
              </a:ext>
            </a:extLst>
          </p:cNvPr>
          <p:cNvSpPr/>
          <p:nvPr/>
        </p:nvSpPr>
        <p:spPr>
          <a:xfrm>
            <a:off x="2839668" y="2737798"/>
            <a:ext cx="3220310" cy="493875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B353C566-47AE-0885-D318-E5D0F944B5A3}"/>
              </a:ext>
            </a:extLst>
          </p:cNvPr>
          <p:cNvSpPr/>
          <p:nvPr/>
        </p:nvSpPr>
        <p:spPr>
          <a:xfrm>
            <a:off x="5060827" y="4148051"/>
            <a:ext cx="1672482" cy="493875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816AEF68-6588-57C3-4E46-5FE7B9204186}"/>
              </a:ext>
            </a:extLst>
          </p:cNvPr>
          <p:cNvSpPr/>
          <p:nvPr/>
        </p:nvSpPr>
        <p:spPr>
          <a:xfrm>
            <a:off x="2646543" y="4172989"/>
            <a:ext cx="2033521" cy="493875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D1427FF-4702-BB9D-96DE-AE8D37613878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23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" grpId="0" animBg="1"/>
      <p:bldP spid="2" grpId="1" animBg="1"/>
      <p:bldP spid="5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>
                <a:solidFill>
                  <a:schemeClr val="bg1"/>
                </a:solidFill>
                <a:latin typeface="+mn-ea"/>
              </a:rPr>
              <a:t>近世の朝廷と寺社②</a:t>
            </a:r>
            <a:endParaRPr lang="en-US" altLang="ja-JP" sz="4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F72699C5-EF66-953F-F7B1-825AECD21499}"/>
              </a:ext>
            </a:extLst>
          </p:cNvPr>
          <p:cNvSpPr txBox="1">
            <a:spLocks/>
          </p:cNvSpPr>
          <p:nvPr/>
        </p:nvSpPr>
        <p:spPr>
          <a:xfrm>
            <a:off x="504000" y="1692001"/>
            <a:ext cx="8335896" cy="4708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・２代将軍秀忠は、娘の和子（東福門院）を後水尾天皇に入内</a:t>
            </a:r>
          </a:p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・紫衣事件…後水尾天皇が幕府に無断で僧侶に紫衣を付与</a:t>
            </a:r>
          </a:p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→幕府がそれを無効として優位を示した事件</a:t>
            </a:r>
            <a:endParaRPr lang="en-US" altLang="ja-JP" sz="32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→後水尾天皇は退位</a:t>
            </a:r>
          </a:p>
          <a:p>
            <a:pPr marL="0" indent="0">
              <a:buNone/>
              <a:tabLst>
                <a:tab pos="357188" algn="l"/>
                <a:tab pos="630238" algn="l"/>
                <a:tab pos="712788" algn="l"/>
              </a:tabLst>
            </a:pPr>
            <a:endParaRPr lang="ja-JP" altLang="en-US" sz="3200" dirty="0">
              <a:latin typeface="+mn-ea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1B2DFDAF-5EC2-2355-3486-509F10B8F1E5}"/>
              </a:ext>
            </a:extLst>
          </p:cNvPr>
          <p:cNvSpPr/>
          <p:nvPr/>
        </p:nvSpPr>
        <p:spPr>
          <a:xfrm>
            <a:off x="994368" y="3149651"/>
            <a:ext cx="834432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1A995924-3292-7BE6-81CA-F6245EFE99B3}"/>
              </a:ext>
            </a:extLst>
          </p:cNvPr>
          <p:cNvSpPr/>
          <p:nvPr/>
        </p:nvSpPr>
        <p:spPr>
          <a:xfrm>
            <a:off x="994368" y="2686106"/>
            <a:ext cx="834432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A44D7961-E2C8-6941-A58F-A593F5156AC4}"/>
              </a:ext>
            </a:extLst>
          </p:cNvPr>
          <p:cNvSpPr/>
          <p:nvPr/>
        </p:nvSpPr>
        <p:spPr>
          <a:xfrm>
            <a:off x="5062450" y="1692001"/>
            <a:ext cx="834432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61EBD3B-27C3-DEA0-9296-D268495CB84F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577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6" grpId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4F585-8821-AFF8-4EF0-75283DFBA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5038B4-92F1-5ABB-9537-933D82D03AB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21782" y="1656000"/>
            <a:ext cx="7921625" cy="4241701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ja-JP" altLang="en-US" sz="3200" dirty="0">
                <a:latin typeface="+mn-ea"/>
              </a:rPr>
              <a:t>・宗教の統制</a:t>
            </a:r>
          </a:p>
          <a:p>
            <a:pPr marL="0" lv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ja-JP" altLang="en-US" sz="3200" dirty="0">
                <a:latin typeface="+mn-ea"/>
              </a:rPr>
              <a:t>本末制度：</a:t>
            </a:r>
            <a:r>
              <a:rPr lang="en-US" altLang="ja-JP" sz="3200" dirty="0">
                <a:latin typeface="+mn-ea"/>
              </a:rPr>
              <a:t>17</a:t>
            </a:r>
            <a:r>
              <a:rPr lang="ja-JP" altLang="en-US" sz="3200" dirty="0">
                <a:latin typeface="+mn-ea"/>
              </a:rPr>
              <a:t>世紀初頭から宗派ごとに寺院法度を定め、各宗派の本山が末寺を統制 → </a:t>
            </a:r>
            <a:r>
              <a:rPr lang="en-US" altLang="ja-JP" sz="3200" dirty="0">
                <a:latin typeface="+mn-ea"/>
              </a:rPr>
              <a:t>1665</a:t>
            </a:r>
            <a:r>
              <a:rPr lang="ja-JP" altLang="en-US" sz="3200" dirty="0">
                <a:latin typeface="+mn-ea"/>
              </a:rPr>
              <a:t>年　諸宗寺院法度（全宗派共通）</a:t>
            </a:r>
          </a:p>
          <a:p>
            <a:pPr marL="0" lv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ja-JP" altLang="en-US" sz="3200" dirty="0">
                <a:latin typeface="+mn-ea"/>
              </a:rPr>
              <a:t>寺請制度：人々を檀家とし、キリスト教徒でない証明（宗門改め）</a:t>
            </a:r>
          </a:p>
          <a:p>
            <a:pPr marL="0" lv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ja-JP" altLang="en-US" sz="3200" dirty="0">
                <a:latin typeface="+mn-ea"/>
              </a:rPr>
              <a:t>・神社や神職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諸社禰宜神主法度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2000" dirty="0">
              <a:latin typeface="+mn-ea"/>
            </a:endParaRPr>
          </a:p>
        </p:txBody>
      </p:sp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7A9BAFF5-6322-3891-664E-A07187FD97DE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E63BE35-3832-39D0-EC40-9AC45838185A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7126015A-468F-46B9-A5C5-E244CABBCA4C}"/>
              </a:ext>
            </a:extLst>
          </p:cNvPr>
          <p:cNvSpPr/>
          <p:nvPr/>
        </p:nvSpPr>
        <p:spPr>
          <a:xfrm>
            <a:off x="2961141" y="3287012"/>
            <a:ext cx="1640571" cy="440808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572C2B0F-66BF-8B32-C830-9F36F96ACDB9}"/>
              </a:ext>
            </a:extLst>
          </p:cNvPr>
          <p:cNvSpPr/>
          <p:nvPr/>
        </p:nvSpPr>
        <p:spPr>
          <a:xfrm>
            <a:off x="569050" y="2336544"/>
            <a:ext cx="885677" cy="389276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A461297-6D8A-2513-4185-DEFC101F5845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近世の朝廷と寺社</a:t>
            </a:r>
            <a:r>
              <a:rPr lang="ja-JP" altLang="en-US" sz="4000" b="1">
                <a:solidFill>
                  <a:prstClr val="white"/>
                </a:solidFill>
                <a:latin typeface="+mn-ea"/>
              </a:rPr>
              <a:t>③</a:t>
            </a:r>
            <a:endParaRPr kumimoji="1" lang="ja-JP" altLang="en-US" sz="4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5759A31F-0795-93A1-5AA0-932F06FD6F8C}"/>
              </a:ext>
            </a:extLst>
          </p:cNvPr>
          <p:cNvSpPr/>
          <p:nvPr/>
        </p:nvSpPr>
        <p:spPr>
          <a:xfrm>
            <a:off x="3031181" y="4391917"/>
            <a:ext cx="1640572" cy="456688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メモ 6">
            <a:extLst>
              <a:ext uri="{FF2B5EF4-FFF2-40B4-BE49-F238E27FC236}">
                <a16:creationId xmlns:a16="http://schemas.microsoft.com/office/drawing/2014/main" id="{F9C54053-CF41-DD64-9E18-7F7571783996}"/>
              </a:ext>
            </a:extLst>
          </p:cNvPr>
          <p:cNvSpPr/>
          <p:nvPr/>
        </p:nvSpPr>
        <p:spPr>
          <a:xfrm>
            <a:off x="3421466" y="5071273"/>
            <a:ext cx="2472258" cy="456689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1" name="メモ 6">
            <a:extLst>
              <a:ext uri="{FF2B5EF4-FFF2-40B4-BE49-F238E27FC236}">
                <a16:creationId xmlns:a16="http://schemas.microsoft.com/office/drawing/2014/main" id="{F5681416-25CC-D115-3DB7-414B5D240151}"/>
              </a:ext>
            </a:extLst>
          </p:cNvPr>
          <p:cNvSpPr/>
          <p:nvPr/>
        </p:nvSpPr>
        <p:spPr>
          <a:xfrm>
            <a:off x="3851467" y="3950488"/>
            <a:ext cx="820286" cy="393400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4F25CFA-FF11-CB41-DB05-0BAA7D62632A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170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AA58E-FC0C-213B-7559-1CA96AF09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D22549A-7F8C-1EC9-7FA5-3C73BF1ED6EC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3A9B040-BC99-3869-B4F5-F2B24789D12D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0B0C362-9280-0013-40E3-7DBEB293BC3B}"/>
              </a:ext>
            </a:extLst>
          </p:cNvPr>
          <p:cNvSpPr txBox="1"/>
          <p:nvPr/>
        </p:nvSpPr>
        <p:spPr>
          <a:xfrm>
            <a:off x="507600" y="360000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000" b="1" dirty="0">
                <a:solidFill>
                  <a:prstClr val="white"/>
                </a:solidFill>
                <a:latin typeface="+mn-ea"/>
              </a:rPr>
              <a:t>寛永文化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CDC8328-E338-707A-964E-6B0E9DABCC96}"/>
              </a:ext>
            </a:extLst>
          </p:cNvPr>
          <p:cNvSpPr/>
          <p:nvPr/>
        </p:nvSpPr>
        <p:spPr>
          <a:xfrm>
            <a:off x="541107" y="1986033"/>
            <a:ext cx="3212287" cy="70788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defTabSz="457200">
              <a:defRPr/>
            </a:pPr>
            <a:r>
              <a:rPr lang="ja-JP" altLang="en-US" sz="3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要約文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1CA2078B-38F7-BA19-638F-50588A668E5F}"/>
              </a:ext>
            </a:extLst>
          </p:cNvPr>
          <p:cNvSpPr txBox="1"/>
          <p:nvPr/>
        </p:nvSpPr>
        <p:spPr>
          <a:xfrm>
            <a:off x="766354" y="2936720"/>
            <a:ext cx="7596249" cy="2985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ea typeface="メイリオ"/>
                <a:cs typeface="Calibri"/>
              </a:rPr>
              <a:t>平和の時代の到来とともに、新たな価値観がはぐくまれた。中世の文化も継承した、新しい文化が、様々な分野で生まれていった。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19BDBC8-16BF-9E91-DD37-204975C8ACDC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989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525500" y="333341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>
                <a:solidFill>
                  <a:schemeClr val="bg1"/>
                </a:solidFill>
                <a:latin typeface="+mn-ea"/>
              </a:rPr>
              <a:t>寛永文化①</a:t>
            </a:r>
            <a:endParaRPr lang="en-US" altLang="ja-JP" sz="4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4457" y="1680634"/>
            <a:ext cx="8398832" cy="48570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ja-JP" sz="3200" dirty="0">
                <a:latin typeface="+mj-ea"/>
                <a:ea typeface="+mj-ea"/>
              </a:rPr>
              <a:t>・寛永文化…</a:t>
            </a:r>
            <a:r>
              <a:rPr lang="en-US" altLang="ja-JP" sz="3200" dirty="0">
                <a:latin typeface="+mj-ea"/>
                <a:ea typeface="+mj-ea"/>
              </a:rPr>
              <a:t>17</a:t>
            </a:r>
            <a:r>
              <a:rPr lang="ja-JP" altLang="ja-JP" sz="3200" dirty="0">
                <a:latin typeface="+mj-ea"/>
                <a:ea typeface="+mj-ea"/>
              </a:rPr>
              <a:t>世紀前半に、京都を中心に育まれた、天皇・公家・僧侶・裕福な町衆など上流の階級が担い手の文化</a:t>
            </a:r>
            <a:endParaRPr lang="en-US" altLang="ja-JP" sz="3200" dirty="0">
              <a:latin typeface="+mj-ea"/>
              <a:ea typeface="+mj-ea"/>
            </a:endParaRPr>
          </a:p>
          <a:p>
            <a:pPr marL="0" indent="0">
              <a:buNone/>
            </a:pPr>
            <a:endParaRPr lang="en-US" altLang="ja-JP" sz="3200" dirty="0">
              <a:latin typeface="+mj-ea"/>
              <a:ea typeface="+mj-ea"/>
            </a:endParaRPr>
          </a:p>
          <a:p>
            <a:r>
              <a:rPr lang="ja-JP" altLang="ja-JP" sz="3200" dirty="0">
                <a:latin typeface="+mj-ea"/>
                <a:ea typeface="+mj-ea"/>
              </a:rPr>
              <a:t>絵画…俵屋宗達</a:t>
            </a:r>
            <a:r>
              <a:rPr lang="ja-JP" altLang="en-US" sz="3200" dirty="0">
                <a:latin typeface="+mj-ea"/>
                <a:ea typeface="+mj-ea"/>
              </a:rPr>
              <a:t> </a:t>
            </a:r>
            <a:r>
              <a:rPr lang="ja-JP" altLang="ja-JP" sz="3200" dirty="0">
                <a:latin typeface="+mj-ea"/>
                <a:ea typeface="+mj-ea"/>
              </a:rPr>
              <a:t>：大胆な構図→琳派へ発展</a:t>
            </a:r>
            <a:endParaRPr lang="en-US" altLang="ja-JP" sz="3200" dirty="0">
              <a:latin typeface="+mj-ea"/>
              <a:ea typeface="+mj-ea"/>
            </a:endParaRPr>
          </a:p>
          <a:p>
            <a:r>
              <a:rPr lang="ja-JP" altLang="ja-JP" sz="3200" dirty="0">
                <a:latin typeface="+mj-ea"/>
                <a:ea typeface="+mj-ea"/>
              </a:rPr>
              <a:t>唐絵：狩野探幽</a:t>
            </a:r>
            <a:r>
              <a:rPr lang="en-US" altLang="ja-JP" sz="3200" dirty="0">
                <a:latin typeface="+mj-ea"/>
                <a:ea typeface="+mj-ea"/>
              </a:rPr>
              <a:t> </a:t>
            </a:r>
            <a:r>
              <a:rPr lang="ja-JP" altLang="ja-JP" sz="3200" dirty="0">
                <a:latin typeface="+mj-ea"/>
                <a:ea typeface="+mj-ea"/>
              </a:rPr>
              <a:t>の障壁画→子孫は幕府の絵師へ</a:t>
            </a:r>
            <a:endParaRPr lang="en-US" altLang="ja-JP" sz="3200" dirty="0">
              <a:latin typeface="+mj-ea"/>
              <a:ea typeface="+mj-ea"/>
            </a:endParaRPr>
          </a:p>
          <a:p>
            <a:r>
              <a:rPr lang="ja-JP" altLang="ja-JP" sz="3200" dirty="0">
                <a:latin typeface="+mj-ea"/>
                <a:ea typeface="+mj-ea"/>
              </a:rPr>
              <a:t>工芸…酒井田柿右衛門</a:t>
            </a:r>
            <a:r>
              <a:rPr lang="en-US" altLang="ja-JP" sz="3200" dirty="0">
                <a:latin typeface="+mj-ea"/>
                <a:ea typeface="+mj-ea"/>
              </a:rPr>
              <a:t> </a:t>
            </a:r>
            <a:r>
              <a:rPr lang="ja-JP" altLang="ja-JP" sz="3200" dirty="0">
                <a:latin typeface="+mj-ea"/>
                <a:ea typeface="+mj-ea"/>
              </a:rPr>
              <a:t>：赤絵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57188" algn="l"/>
              </a:tabLst>
            </a:pPr>
            <a:endParaRPr lang="ja-JP" altLang="en-US" sz="3200" dirty="0">
              <a:latin typeface="+mn-ea"/>
            </a:endParaRP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868C9F7C-797A-FF56-55E4-88959C320AC8}"/>
              </a:ext>
            </a:extLst>
          </p:cNvPr>
          <p:cNvSpPr/>
          <p:nvPr/>
        </p:nvSpPr>
        <p:spPr>
          <a:xfrm>
            <a:off x="1746130" y="4269094"/>
            <a:ext cx="1773818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54AC274F-D59F-8B26-DAC6-84317584A418}"/>
              </a:ext>
            </a:extLst>
          </p:cNvPr>
          <p:cNvSpPr/>
          <p:nvPr/>
        </p:nvSpPr>
        <p:spPr>
          <a:xfrm>
            <a:off x="1746130" y="5276295"/>
            <a:ext cx="2983186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メモ 6">
            <a:extLst>
              <a:ext uri="{FF2B5EF4-FFF2-40B4-BE49-F238E27FC236}">
                <a16:creationId xmlns:a16="http://schemas.microsoft.com/office/drawing/2014/main" id="{AE4EA72D-FBF4-012A-D28F-DCE36392EA9B}"/>
              </a:ext>
            </a:extLst>
          </p:cNvPr>
          <p:cNvSpPr/>
          <p:nvPr/>
        </p:nvSpPr>
        <p:spPr>
          <a:xfrm>
            <a:off x="1746131" y="3703403"/>
            <a:ext cx="1773817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テキスト ボックス 7">
            <a:hlinkClick r:id="rId2" action="ppaction://hlinksldjump"/>
            <a:extLst>
              <a:ext uri="{FF2B5EF4-FFF2-40B4-BE49-F238E27FC236}">
                <a16:creationId xmlns:a16="http://schemas.microsoft.com/office/drawing/2014/main" id="{FECC7A1A-E562-238E-02B1-A824FCDCF4F0}"/>
              </a:ext>
            </a:extLst>
          </p:cNvPr>
          <p:cNvSpPr txBox="1"/>
          <p:nvPr/>
        </p:nvSpPr>
        <p:spPr>
          <a:xfrm>
            <a:off x="5851533" y="3020674"/>
            <a:ext cx="2571756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1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lang="en-US" altLang="ja-JP" dirty="0"/>
              <a:t>p.164 </a:t>
            </a:r>
            <a:r>
              <a:rPr lang="ja-JP" altLang="en-US" dirty="0"/>
              <a:t>図３寛永文化へ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5FF2087-B392-6700-3F8E-981BE51DECE1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633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6" grpId="0" animBg="1"/>
      <p:bldP spid="6" grpId="1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516568" y="67864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>
                <a:solidFill>
                  <a:schemeClr val="bg1"/>
                </a:solidFill>
                <a:latin typeface="+mn-ea"/>
              </a:rPr>
              <a:t>寛永文化②</a:t>
            </a:r>
            <a:endParaRPr lang="en-US" altLang="ja-JP" sz="4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85751" y="1473830"/>
            <a:ext cx="8859824" cy="50186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ja-JP" sz="3200" dirty="0">
                <a:latin typeface="+mn-ea"/>
              </a:rPr>
              <a:t>※中国の景徳鎮が衰退→日本の陶磁器が海外に輸出</a:t>
            </a:r>
          </a:p>
          <a:p>
            <a:pPr marL="0" indent="0">
              <a:buNone/>
            </a:pPr>
            <a:r>
              <a:rPr lang="ja-JP" altLang="ja-JP" sz="3200" dirty="0">
                <a:latin typeface="+mn-ea"/>
              </a:rPr>
              <a:t>→ヨーロッパで高く評価</a:t>
            </a:r>
            <a:endParaRPr lang="en-US" altLang="ja-JP" sz="3200" dirty="0">
              <a:latin typeface="+mn-ea"/>
            </a:endParaRPr>
          </a:p>
          <a:p>
            <a:r>
              <a:rPr lang="ja-JP" altLang="ja-JP" sz="3200" dirty="0">
                <a:latin typeface="+mn-ea"/>
              </a:rPr>
              <a:t>本阿弥光悦：陶磁器、刀剣や書道、陶芸な</a:t>
            </a:r>
            <a:r>
              <a:rPr lang="ja-JP" altLang="en-US" sz="3200" dirty="0">
                <a:latin typeface="+mn-ea"/>
              </a:rPr>
              <a:t>ど</a:t>
            </a:r>
            <a:endParaRPr lang="ja-JP" altLang="ja-JP" sz="3200" dirty="0">
              <a:latin typeface="+mn-ea"/>
            </a:endParaRPr>
          </a:p>
          <a:p>
            <a:r>
              <a:rPr lang="ja-JP" altLang="ja-JP" sz="3200" dirty="0">
                <a:latin typeface="+mn-ea"/>
              </a:rPr>
              <a:t>俳諧の誕生…貞門俳諧や談林派へ</a:t>
            </a:r>
          </a:p>
          <a:p>
            <a:r>
              <a:rPr lang="ja-JP" altLang="ja-JP" sz="3200" dirty="0">
                <a:latin typeface="+mn-ea"/>
              </a:rPr>
              <a:t>建築…権現造の霊廟建築：日光東照宮</a:t>
            </a:r>
            <a:endParaRPr lang="en-US" altLang="ja-JP" sz="3200" dirty="0">
              <a:latin typeface="+mn-ea"/>
            </a:endParaRPr>
          </a:p>
          <a:p>
            <a:pPr marL="0" indent="0">
              <a:buNone/>
            </a:pPr>
            <a:r>
              <a:rPr lang="ja-JP" altLang="en-US" sz="3200" dirty="0">
                <a:latin typeface="+mn-ea"/>
              </a:rPr>
              <a:t>  　　　数寄屋造：桂離宮、修学院離宮</a:t>
            </a:r>
            <a:endParaRPr lang="zh-TW" altLang="en-US" sz="3200" dirty="0">
              <a:latin typeface="+mn-ea"/>
            </a:endParaRPr>
          </a:p>
          <a:p>
            <a:endParaRPr lang="ja-JP" altLang="ja-JP" sz="3200" dirty="0">
              <a:latin typeface="+mn-ea"/>
            </a:endParaRPr>
          </a:p>
          <a:p>
            <a:endParaRPr lang="ja-JP" altLang="ja-JP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357188" algn="l"/>
              </a:tabLst>
            </a:pPr>
            <a:endParaRPr lang="ja-JP" altLang="en-US" sz="3200" dirty="0">
              <a:latin typeface="+mn-ea"/>
            </a:endParaRP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E3814A96-927A-E996-1B09-EC8E43D00F0D}"/>
              </a:ext>
            </a:extLst>
          </p:cNvPr>
          <p:cNvSpPr/>
          <p:nvPr/>
        </p:nvSpPr>
        <p:spPr>
          <a:xfrm>
            <a:off x="510251" y="3048274"/>
            <a:ext cx="2033444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A09189FD-7C8A-8E34-3D69-1C1B78E44962}"/>
              </a:ext>
            </a:extLst>
          </p:cNvPr>
          <p:cNvSpPr/>
          <p:nvPr/>
        </p:nvSpPr>
        <p:spPr>
          <a:xfrm>
            <a:off x="3329864" y="4177371"/>
            <a:ext cx="843125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メモ 6">
            <a:extLst>
              <a:ext uri="{FF2B5EF4-FFF2-40B4-BE49-F238E27FC236}">
                <a16:creationId xmlns:a16="http://schemas.microsoft.com/office/drawing/2014/main" id="{3FC38BA6-12C4-0FEA-E1D7-4794FE754A84}"/>
              </a:ext>
            </a:extLst>
          </p:cNvPr>
          <p:cNvSpPr/>
          <p:nvPr/>
        </p:nvSpPr>
        <p:spPr>
          <a:xfrm>
            <a:off x="1786596" y="4770768"/>
            <a:ext cx="1214299" cy="43028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3A686C2F-5F64-78BC-0267-2F7AB535CBAB}"/>
              </a:ext>
            </a:extLst>
          </p:cNvPr>
          <p:cNvSpPr/>
          <p:nvPr/>
        </p:nvSpPr>
        <p:spPr>
          <a:xfrm>
            <a:off x="516568" y="3566114"/>
            <a:ext cx="813468" cy="478697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78FEEE3-F6B5-C3EE-109B-F1892F5BF4DE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175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12" grpId="0" animBg="1"/>
      <p:bldP spid="12" grpId="1" animBg="1"/>
      <p:bldP spid="2" grpId="0" animBg="1"/>
      <p:bldP spid="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7B624-3EA5-1B83-CC46-940BA83DE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B9AA93-1EB6-469F-4BC2-175696B879D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1664" y="1450907"/>
            <a:ext cx="8210074" cy="4683886"/>
          </a:xfrm>
        </p:spPr>
        <p:txBody>
          <a:bodyPr>
            <a:noAutofit/>
          </a:bodyPr>
          <a:lstStyle/>
          <a:p>
            <a:r>
              <a:rPr lang="ja-JP" altLang="ja-JP" sz="3200" dirty="0">
                <a:latin typeface="+mn-ea"/>
              </a:rPr>
              <a:t>儒学…武士や庶民に普及し始める</a:t>
            </a:r>
            <a:endParaRPr lang="en-US" altLang="ja-JP" sz="3200" dirty="0">
              <a:latin typeface="+mn-ea"/>
            </a:endParaRPr>
          </a:p>
          <a:p>
            <a:pPr marL="0" indent="0">
              <a:buNone/>
            </a:pPr>
            <a:endParaRPr lang="ja-JP" altLang="ja-JP" sz="3200" dirty="0">
              <a:latin typeface="+mn-ea"/>
            </a:endParaRPr>
          </a:p>
          <a:p>
            <a:r>
              <a:rPr lang="ja-JP" altLang="ja-JP" sz="3200" dirty="0">
                <a:latin typeface="+mn-ea"/>
              </a:rPr>
              <a:t>藤原惺窩は朱子学を広める。弟子の林羅山は、家康の助言役として将軍家の侍講を勤める→子孫は幕府の儒者（林家）へ</a:t>
            </a:r>
          </a:p>
          <a:p>
            <a:r>
              <a:rPr lang="ja-JP" altLang="ja-JP" sz="3200" dirty="0">
                <a:latin typeface="+mn-ea"/>
              </a:rPr>
              <a:t>木版出版…仮名草子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ja-JP" altLang="en-US" sz="3200" dirty="0">
              <a:latin typeface="+mn-ea"/>
            </a:endParaRPr>
          </a:p>
        </p:txBody>
      </p:sp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2630C0A-B6D9-4C2B-8347-99B2BD1D35C5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ECCC67B-AE7C-4AF0-00FE-5528DD7FEA6D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C7F762D7-99CE-4153-0092-930F91AA1D4F}"/>
              </a:ext>
            </a:extLst>
          </p:cNvPr>
          <p:cNvSpPr/>
          <p:nvPr/>
        </p:nvSpPr>
        <p:spPr>
          <a:xfrm>
            <a:off x="832296" y="2596495"/>
            <a:ext cx="1619959" cy="401297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940D2CA6-CB67-24B2-01BA-28398EE588AE}"/>
              </a:ext>
            </a:extLst>
          </p:cNvPr>
          <p:cNvSpPr/>
          <p:nvPr/>
        </p:nvSpPr>
        <p:spPr>
          <a:xfrm>
            <a:off x="2875293" y="4041215"/>
            <a:ext cx="1596953" cy="361907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BFDFD08-4A5F-899F-53C1-62356D71E629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寛永文化③</a:t>
            </a: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42858B9B-9CC2-344A-47F2-E3F226B71C96}"/>
              </a:ext>
            </a:extLst>
          </p:cNvPr>
          <p:cNvSpPr/>
          <p:nvPr/>
        </p:nvSpPr>
        <p:spPr>
          <a:xfrm>
            <a:off x="7335017" y="2568454"/>
            <a:ext cx="1242235" cy="401297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315F565-EEDF-5E0D-8FE3-8DF9B810EA54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096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9" grpId="0" animBg="1"/>
      <p:bldP spid="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p.164</a:t>
            </a:r>
            <a:r>
              <a:rPr kumimoji="1" lang="ja-JP" altLang="en-US" sz="3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図③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>
                <a:latin typeface="メイリオ" panose="020B0604030504040204" pitchFamily="50" charset="-128"/>
                <a:ea typeface="メイリオ" panose="020B0604030504040204" pitchFamily="50" charset="-128"/>
              </a:rPr>
              <a:t>寛永文化</a:t>
            </a:r>
            <a:endParaRPr lang="en-US" altLang="ja-JP" sz="24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AC0D750-5580-5DAC-D36B-EF829E5B6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84515" y="1022946"/>
            <a:ext cx="3016418" cy="54720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ACAFF84-0D25-2BE2-5A0B-7C34D7E23A95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5018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D2B16565-F88D-4560-AD4C-54A9657E833A}"/>
              </a:ext>
            </a:extLst>
          </p:cNvPr>
          <p:cNvSpPr txBox="1">
            <a:spLocks/>
          </p:cNvSpPr>
          <p:nvPr/>
        </p:nvSpPr>
        <p:spPr>
          <a:xfrm>
            <a:off x="545880" y="1861693"/>
            <a:ext cx="8176087" cy="1220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0" lang="ja-JP" altLang="en-US" sz="3200" dirty="0">
                <a:solidFill>
                  <a:prstClr val="black"/>
                </a:solidFill>
                <a:latin typeface="+mn-ea"/>
              </a:rPr>
              <a:t>学習内容を踏まえ、江戸幕府による全国統治の体制には、どのような特徴があるか考えてみよう。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</p:cNvPr>
          <p:cNvSpPr/>
          <p:nvPr/>
        </p:nvSpPr>
        <p:spPr>
          <a:xfrm rot="10800000" flipH="1">
            <a:off x="8784000" y="6625087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7" name="ホームベース 16"/>
          <p:cNvSpPr/>
          <p:nvPr/>
        </p:nvSpPr>
        <p:spPr>
          <a:xfrm>
            <a:off x="300656" y="209292"/>
            <a:ext cx="3269857" cy="720000"/>
          </a:xfrm>
          <a:prstGeom prst="homePlate">
            <a:avLst>
              <a:gd name="adj" fmla="val 44920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altLang="ja-JP" sz="3500" b="1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r>
              <a:rPr lang="ja-JP" altLang="en-US" sz="3500" b="1">
                <a:latin typeface="游ゴシック" panose="020B0400000000000000" pitchFamily="50" charset="-128"/>
                <a:ea typeface="游ゴシック" panose="020B0400000000000000" pitchFamily="50" charset="-128"/>
              </a:rPr>
              <a:t>項の振り返り</a:t>
            </a:r>
            <a:endParaRPr kumimoji="1" lang="ja-JP" altLang="en-US" sz="35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3694A7F7-B46C-1C86-76E7-34C7B7D6B778}"/>
              </a:ext>
            </a:extLst>
          </p:cNvPr>
          <p:cNvSpPr txBox="1">
            <a:spLocks/>
          </p:cNvSpPr>
          <p:nvPr/>
        </p:nvSpPr>
        <p:spPr>
          <a:xfrm>
            <a:off x="483956" y="4051663"/>
            <a:ext cx="8176087" cy="1097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0" lang="ja-JP" altLang="en-US" sz="3200" dirty="0">
                <a:solidFill>
                  <a:prstClr val="black"/>
                </a:solidFill>
                <a:latin typeface="+mn-ea"/>
              </a:rPr>
              <a:t>また、あなたが２章で表現した「近世の特色の仮説」も再確認しよう。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119F339-7A39-ED9B-5E5D-1A86390EFF2F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60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プレースホルダー 6">
            <a:extLst>
              <a:ext uri="{FF2B5EF4-FFF2-40B4-BE49-F238E27FC236}">
                <a16:creationId xmlns:a16="http://schemas.microsoft.com/office/drawing/2014/main" id="{5881829E-7896-481B-B1F1-A81E369F000B}"/>
              </a:ext>
            </a:extLst>
          </p:cNvPr>
          <p:cNvSpPr txBox="1">
            <a:spLocks/>
          </p:cNvSpPr>
          <p:nvPr/>
        </p:nvSpPr>
        <p:spPr>
          <a:xfrm>
            <a:off x="376649" y="3640182"/>
            <a:ext cx="8401878" cy="2186628"/>
          </a:xfrm>
          <a:prstGeom prst="rect">
            <a:avLst/>
          </a:prstGeom>
          <a:solidFill>
            <a:schemeClr val="bg1"/>
          </a:solidFill>
        </p:spPr>
        <p:txBody>
          <a:bodyPr vert="horz" lIns="72000" tIns="360000" rIns="72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kumimoji="1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dist">
              <a:buAutoNum type="arabicDbPeriod"/>
            </a:pPr>
            <a:r>
              <a:rPr lang="ja-JP" altLang="en-US" sz="2800" spc="-150">
                <a:solidFill>
                  <a:schemeClr val="tx1"/>
                </a:solidFill>
                <a:latin typeface="+mn-ea"/>
              </a:rPr>
              <a:t>江戸幕府の全国統治の体制の特徴を理解している。</a:t>
            </a:r>
          </a:p>
          <a:p>
            <a:pPr marL="514350" indent="-514350">
              <a:buAutoNum type="arabicDbPeriod"/>
            </a:pPr>
            <a:r>
              <a:rPr lang="ja-JP" altLang="en-US" sz="2800">
                <a:solidFill>
                  <a:schemeClr val="tx1"/>
                </a:solidFill>
                <a:latin typeface="+mn-ea"/>
              </a:rPr>
              <a:t>江戸幕府の全国統治の体制の特徴について考察し、自分の言葉で表現している。</a:t>
            </a:r>
          </a:p>
        </p:txBody>
      </p:sp>
      <p:sp>
        <p:nvSpPr>
          <p:cNvPr id="8" name="タイトル 5">
            <a:extLst>
              <a:ext uri="{FF2B5EF4-FFF2-40B4-BE49-F238E27FC236}">
                <a16:creationId xmlns:a16="http://schemas.microsoft.com/office/drawing/2014/main" id="{1CA6D783-B112-4367-BFE9-CB13ACF8F8BC}"/>
              </a:ext>
            </a:extLst>
          </p:cNvPr>
          <p:cNvSpPr txBox="1">
            <a:spLocks/>
          </p:cNvSpPr>
          <p:nvPr/>
        </p:nvSpPr>
        <p:spPr>
          <a:xfrm>
            <a:off x="531447" y="1371178"/>
            <a:ext cx="8247080" cy="18034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>
                <a:solidFill>
                  <a:prstClr val="black"/>
                </a:solidFill>
                <a:latin typeface="+mn-ea"/>
                <a:ea typeface="+mn-ea"/>
                <a:cs typeface="+mn-cs"/>
              </a:rPr>
              <a:t>江戸幕府による全国の統治体制には、どのような特徴があるのだろうか。</a:t>
            </a:r>
            <a:endParaRPr lang="en-US" altLang="ja-JP">
              <a:solidFill>
                <a:prstClr val="black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629859" y="3310617"/>
            <a:ext cx="3100893" cy="529839"/>
          </a:xfrm>
          <a:prstGeom prst="roundRect">
            <a:avLst>
              <a:gd name="adj" fmla="val 46382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0" rIns="0" bIns="0" rtlCol="0" anchor="ctr"/>
          <a:lstStyle/>
          <a:p>
            <a:pPr lvl="0" algn="ctr"/>
            <a:r>
              <a:rPr lang="ja-JP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学習のポイント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E1E22DA-B869-4106-A1C3-159879C021D7}"/>
              </a:ext>
            </a:extLst>
          </p:cNvPr>
          <p:cNvSpPr/>
          <p:nvPr/>
        </p:nvSpPr>
        <p:spPr>
          <a:xfrm>
            <a:off x="511375" y="88345"/>
            <a:ext cx="1436297" cy="107395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algn="ctr" defTabSz="457200">
              <a:defRPr/>
            </a:pPr>
            <a:r>
              <a:rPr lang="ja-JP" altLang="en-US" sz="4000" b="1">
                <a:solidFill>
                  <a:schemeClr val="accent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項</a:t>
            </a:r>
            <a:r>
              <a:rPr lang="ja-JP" altLang="en-US" sz="3500" b="1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</a:t>
            </a:r>
            <a:endParaRPr lang="en-US" altLang="ja-JP" sz="3500" b="1">
              <a:solidFill>
                <a:schemeClr val="tx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lvl="0" algn="ctr" defTabSz="457200">
              <a:defRPr/>
            </a:pPr>
            <a:r>
              <a:rPr lang="ja-JP" altLang="en-US" sz="3500" b="1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課題</a:t>
            </a:r>
          </a:p>
        </p:txBody>
      </p:sp>
      <p:sp>
        <p:nvSpPr>
          <p:cNvPr id="14" name="動作設定ボタン: 戻る/前へ 13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4000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</p:cNvPr>
          <p:cNvSpPr/>
          <p:nvPr/>
        </p:nvSpPr>
        <p:spPr>
          <a:xfrm rot="10800000" flipH="1">
            <a:off x="8784000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F938A84-EECB-45BA-7F81-E02CA8B0DE1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678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7F71D-5E59-4916-CF7E-03C936250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プレースホルダー 6">
            <a:extLst>
              <a:ext uri="{FF2B5EF4-FFF2-40B4-BE49-F238E27FC236}">
                <a16:creationId xmlns:a16="http://schemas.microsoft.com/office/drawing/2014/main" id="{6654450B-2B21-8F7F-EBCA-602B816EE8D1}"/>
              </a:ext>
            </a:extLst>
          </p:cNvPr>
          <p:cNvSpPr txBox="1">
            <a:spLocks/>
          </p:cNvSpPr>
          <p:nvPr/>
        </p:nvSpPr>
        <p:spPr>
          <a:xfrm>
            <a:off x="562122" y="3115008"/>
            <a:ext cx="8401878" cy="749713"/>
          </a:xfrm>
          <a:prstGeom prst="rect">
            <a:avLst/>
          </a:prstGeom>
          <a:solidFill>
            <a:schemeClr val="bg1"/>
          </a:solidFill>
        </p:spPr>
        <p:txBody>
          <a:bodyPr vert="horz" lIns="72000" tIns="360000" rIns="72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kumimoji="1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1">
                <a:solidFill>
                  <a:schemeClr val="tx1"/>
                </a:solidFill>
                <a:latin typeface="+mn-ea"/>
              </a:rPr>
              <a:t>図①　大名と直轄領の分布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768B2E9-3968-3378-409A-815637DA4553}"/>
              </a:ext>
            </a:extLst>
          </p:cNvPr>
          <p:cNvSpPr/>
          <p:nvPr/>
        </p:nvSpPr>
        <p:spPr>
          <a:xfrm>
            <a:off x="511375" y="88345"/>
            <a:ext cx="1436297" cy="107395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algn="ctr" defTabSz="457200">
              <a:defRPr/>
            </a:pPr>
            <a:r>
              <a:rPr lang="ja-JP" altLang="en-US" sz="3500" b="1">
                <a:solidFill>
                  <a:schemeClr val="accent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疑問</a:t>
            </a:r>
          </a:p>
        </p:txBody>
      </p:sp>
      <p:sp>
        <p:nvSpPr>
          <p:cNvPr id="14" name="動作設定ボタン: 戻る/前へ 1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19DF172-0537-5A9A-D818-17245C315522}"/>
              </a:ext>
            </a:extLst>
          </p:cNvPr>
          <p:cNvSpPr/>
          <p:nvPr/>
        </p:nvSpPr>
        <p:spPr>
          <a:xfrm rot="10800000" flipH="1">
            <a:off x="8424000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16" name="動作設定ボタン: 進む/次へ 1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DEB4C5F-BDDA-0F90-1E5B-45559926AB08}"/>
              </a:ext>
            </a:extLst>
          </p:cNvPr>
          <p:cNvSpPr/>
          <p:nvPr/>
        </p:nvSpPr>
        <p:spPr>
          <a:xfrm rot="10800000" flipH="1">
            <a:off x="8784000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hlinkClick r:id="rId2" action="ppaction://hlinksldjump"/>
            <a:extLst>
              <a:ext uri="{FF2B5EF4-FFF2-40B4-BE49-F238E27FC236}">
                <a16:creationId xmlns:a16="http://schemas.microsoft.com/office/drawing/2014/main" id="{80C2C46D-52C8-9579-7D57-E9B0DAA22426}"/>
              </a:ext>
            </a:extLst>
          </p:cNvPr>
          <p:cNvSpPr txBox="1"/>
          <p:nvPr/>
        </p:nvSpPr>
        <p:spPr>
          <a:xfrm>
            <a:off x="6091901" y="3445321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1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lang="en-US" altLang="ja-JP" dirty="0"/>
              <a:t>p.160 </a:t>
            </a:r>
            <a:r>
              <a:rPr lang="ja-JP" altLang="en-US" dirty="0"/>
              <a:t>図①へ</a:t>
            </a:r>
          </a:p>
        </p:txBody>
      </p:sp>
      <p:sp>
        <p:nvSpPr>
          <p:cNvPr id="5" name="タイトル 5">
            <a:extLst>
              <a:ext uri="{FF2B5EF4-FFF2-40B4-BE49-F238E27FC236}">
                <a16:creationId xmlns:a16="http://schemas.microsoft.com/office/drawing/2014/main" id="{DAAD3A7F-D7E3-C606-9352-C0FA1462A57F}"/>
              </a:ext>
            </a:extLst>
          </p:cNvPr>
          <p:cNvSpPr txBox="1">
            <a:spLocks/>
          </p:cNvSpPr>
          <p:nvPr/>
        </p:nvSpPr>
        <p:spPr>
          <a:xfrm>
            <a:off x="448460" y="1311598"/>
            <a:ext cx="8247080" cy="18034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>
                <a:solidFill>
                  <a:prstClr val="black"/>
                </a:solidFill>
                <a:latin typeface="+mn-ea"/>
                <a:ea typeface="+mn-ea"/>
                <a:cs typeface="+mn-cs"/>
              </a:rPr>
              <a:t>幕府が全国を統一したのに、なぜ直轄領が少ないのだろうか。</a:t>
            </a:r>
            <a:endParaRPr lang="en-US" altLang="ja-JP">
              <a:solidFill>
                <a:prstClr val="black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" name="テキスト プレースホルダー 6">
            <a:extLst>
              <a:ext uri="{FF2B5EF4-FFF2-40B4-BE49-F238E27FC236}">
                <a16:creationId xmlns:a16="http://schemas.microsoft.com/office/drawing/2014/main" id="{4ECABF5C-F20F-AF5E-D064-13017BE7AE6F}"/>
              </a:ext>
            </a:extLst>
          </p:cNvPr>
          <p:cNvSpPr txBox="1">
            <a:spLocks/>
          </p:cNvSpPr>
          <p:nvPr/>
        </p:nvSpPr>
        <p:spPr>
          <a:xfrm>
            <a:off x="562122" y="4434104"/>
            <a:ext cx="8401878" cy="749713"/>
          </a:xfrm>
          <a:prstGeom prst="rect">
            <a:avLst/>
          </a:prstGeom>
          <a:solidFill>
            <a:schemeClr val="bg1"/>
          </a:solidFill>
        </p:spPr>
        <p:txBody>
          <a:bodyPr vert="horz" lIns="72000" tIns="360000" rIns="72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kumimoji="1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1">
                <a:solidFill>
                  <a:schemeClr val="tx1"/>
                </a:solidFill>
                <a:latin typeface="+mn-ea"/>
              </a:rPr>
              <a:t>図②　江戸時代中期の日本列島の石高</a:t>
            </a:r>
          </a:p>
        </p:txBody>
      </p:sp>
      <p:sp>
        <p:nvSpPr>
          <p:cNvPr id="6" name="テキスト ボックス 5">
            <a:hlinkClick r:id="rId3" action="ppaction://hlinksldjump"/>
            <a:extLst>
              <a:ext uri="{FF2B5EF4-FFF2-40B4-BE49-F238E27FC236}">
                <a16:creationId xmlns:a16="http://schemas.microsoft.com/office/drawing/2014/main" id="{77643EB5-80CC-BE5E-95A6-409FD86C5CEC}"/>
              </a:ext>
            </a:extLst>
          </p:cNvPr>
          <p:cNvSpPr txBox="1"/>
          <p:nvPr/>
        </p:nvSpPr>
        <p:spPr>
          <a:xfrm>
            <a:off x="6091901" y="5437118"/>
            <a:ext cx="18000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1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lang="en-US" altLang="ja-JP" dirty="0"/>
              <a:t>p</a:t>
            </a:r>
            <a:r>
              <a:rPr lang="en-US" altLang="ja-JP" dirty="0">
                <a:hlinkClick r:id="rId3" action="ppaction://hlinksldjump"/>
              </a:rPr>
              <a:t>.</a:t>
            </a:r>
            <a:r>
              <a:rPr lang="en-US" altLang="ja-JP" dirty="0"/>
              <a:t>160 </a:t>
            </a:r>
            <a:r>
              <a:rPr lang="ja-JP" altLang="en-US" dirty="0"/>
              <a:t>図②へ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335DA11-48A2-1B7F-5493-3469143163D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90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5" grpId="0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979766-9E70-4550-8E95-8509F522D814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p.160</a:t>
            </a:r>
            <a:r>
              <a:rPr kumimoji="1" lang="ja-JP" altLang="en-US" sz="3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図①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7DC27B-108C-4736-80A8-7669A21CC029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>
                <a:latin typeface="メイリオ" panose="020B0604030504040204" pitchFamily="50" charset="-128"/>
                <a:ea typeface="メイリオ" panose="020B0604030504040204" pitchFamily="50" charset="-128"/>
              </a:rPr>
              <a:t>大名と直轄領の分布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0889B3-1CA9-49DE-8571-159184A0CBDA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E07E1EF-D5E6-4263-AF4A-7B78DFC1C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88" y="1076764"/>
            <a:ext cx="8314024" cy="497832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2AFC1EA-072E-EBD0-9CED-69DECE3AF2D8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0315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AEE66-E995-2DCC-5119-46036E72E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06182F8-55DC-E392-3432-DDBDD7B8150F}"/>
              </a:ext>
            </a:extLst>
          </p:cNvPr>
          <p:cNvSpPr txBox="1"/>
          <p:nvPr/>
        </p:nvSpPr>
        <p:spPr>
          <a:xfrm>
            <a:off x="1" y="192100"/>
            <a:ext cx="18440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p.160</a:t>
            </a:r>
            <a:r>
              <a:rPr kumimoji="1" lang="ja-JP" altLang="en-US" sz="3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図②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EE08CA7-3F23-FA93-0C28-B4413E2CDDF8}"/>
              </a:ext>
            </a:extLst>
          </p:cNvPr>
          <p:cNvSpPr/>
          <p:nvPr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AAF0B82-CD33-F374-1630-FD284C2101FF}"/>
              </a:ext>
            </a:extLst>
          </p:cNvPr>
          <p:cNvSpPr/>
          <p:nvPr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F592F0C-85EB-21C2-3784-B7633C7E01EA}"/>
              </a:ext>
            </a:extLst>
          </p:cNvPr>
          <p:cNvSpPr txBox="1"/>
          <p:nvPr/>
        </p:nvSpPr>
        <p:spPr>
          <a:xfrm>
            <a:off x="2126266" y="361923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>
                <a:latin typeface="メイリオ" panose="020B0604030504040204" pitchFamily="50" charset="-128"/>
                <a:ea typeface="メイリオ" panose="020B0604030504040204" pitchFamily="50" charset="-128"/>
              </a:rPr>
              <a:t>江戸時代中期の日本列島の石高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動作設定ボタン: 進む/次へ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ED90DDA-6455-4AD6-2BFC-B323E9720024}"/>
              </a:ext>
            </a:extLst>
          </p:cNvPr>
          <p:cNvSpPr/>
          <p:nvPr/>
        </p:nvSpPr>
        <p:spPr>
          <a:xfrm flipH="1">
            <a:off x="8418526" y="6111478"/>
            <a:ext cx="720000" cy="38354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AAD96AF-CD89-D18F-9A5D-FDECF2237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83" y="1195489"/>
            <a:ext cx="3165174" cy="491598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625717D-52AC-AD9C-DC44-3D3CDCC7A5FB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2847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39F88-0906-A701-9A2D-51B74753D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2640913-7382-BAEF-5D16-D4CA22A8ECA2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50798BA-C989-788B-A39C-1716EB50F359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AA41733-0A31-72D7-B303-AA4713852284}"/>
              </a:ext>
            </a:extLst>
          </p:cNvPr>
          <p:cNvSpPr txBox="1"/>
          <p:nvPr/>
        </p:nvSpPr>
        <p:spPr>
          <a:xfrm>
            <a:off x="507600" y="360000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000" b="1" dirty="0">
                <a:solidFill>
                  <a:prstClr val="white"/>
                </a:solidFill>
                <a:latin typeface="+mn-ea"/>
              </a:rPr>
              <a:t>幕府による大名統制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37AAAE4-1689-4667-D60F-6EAECD902652}"/>
              </a:ext>
            </a:extLst>
          </p:cNvPr>
          <p:cNvSpPr/>
          <p:nvPr/>
        </p:nvSpPr>
        <p:spPr>
          <a:xfrm>
            <a:off x="541108" y="1986033"/>
            <a:ext cx="1395847" cy="70788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ctr" anchorCtr="0"/>
          <a:lstStyle/>
          <a:p>
            <a:pPr lvl="0" defTabSz="457200">
              <a:defRPr/>
            </a:pPr>
            <a:r>
              <a:rPr lang="ja-JP" altLang="en-US" sz="3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要約文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85C1608-5FE0-68A8-2A8E-FB57E0F97CCD}"/>
              </a:ext>
            </a:extLst>
          </p:cNvPr>
          <p:cNvSpPr txBox="1"/>
          <p:nvPr/>
        </p:nvSpPr>
        <p:spPr>
          <a:xfrm>
            <a:off x="766355" y="2936720"/>
            <a:ext cx="7656934" cy="2985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ea typeface="メイリオ"/>
                <a:cs typeface="Calibri"/>
              </a:rPr>
              <a:t>江戸幕府は平和な社会を維持するため、大名の活動を制限しつつ、負担を強いた。一方で、大名の藩支配に対して保証を与えた。こうした体制を幕藩体制という。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17EC044-6147-321F-22A9-B7118B1F5186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248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781D04-AF88-49B4-99C7-69BA0D2A39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0000" y="1800000"/>
            <a:ext cx="7921625" cy="4825085"/>
          </a:xfrm>
        </p:spPr>
        <p:txBody>
          <a:bodyPr>
            <a:noAutofit/>
          </a:bodyPr>
          <a:lstStyle/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・</a:t>
            </a:r>
            <a:r>
              <a:rPr lang="en-US" altLang="ja-JP" dirty="0">
                <a:latin typeface="+mn-ea"/>
              </a:rPr>
              <a:t>1616</a:t>
            </a:r>
            <a:r>
              <a:rPr lang="ja-JP" altLang="en-US" dirty="0">
                <a:latin typeface="+mn-ea"/>
              </a:rPr>
              <a:t>年、徳川家康が死去</a:t>
            </a: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⇒ ２代将軍徳川秀忠 の課題</a:t>
            </a:r>
            <a:endParaRPr lang="en-US" altLang="ja-JP" dirty="0">
              <a:latin typeface="+mn-ea"/>
            </a:endParaRP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　　</a:t>
            </a:r>
            <a:r>
              <a:rPr lang="en-US" altLang="ja-JP" dirty="0">
                <a:latin typeface="+mn-ea"/>
              </a:rPr>
              <a:t>…</a:t>
            </a:r>
            <a:r>
              <a:rPr lang="ja-JP" altLang="en-US" dirty="0">
                <a:latin typeface="+mn-ea"/>
              </a:rPr>
              <a:t>法令を運用し「徳川の平和」を保つ</a:t>
            </a: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・大名などに領地宛行状 を発給</a:t>
            </a:r>
            <a:endParaRPr lang="en-US" altLang="ja-JP" dirty="0">
              <a:latin typeface="+mn-ea"/>
            </a:endParaRP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　　</a:t>
            </a:r>
            <a:r>
              <a:rPr lang="en-US" altLang="ja-JP" dirty="0">
                <a:latin typeface="+mn-ea"/>
              </a:rPr>
              <a:t>…</a:t>
            </a:r>
            <a:r>
              <a:rPr lang="ja-JP" altLang="en-US" dirty="0">
                <a:latin typeface="+mn-ea"/>
              </a:rPr>
              <a:t>将軍との上下関係を示す</a:t>
            </a: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大名</a:t>
            </a:r>
            <a:r>
              <a:rPr lang="en-US" altLang="ja-JP" dirty="0">
                <a:latin typeface="+mn-ea"/>
              </a:rPr>
              <a:t>…</a:t>
            </a:r>
            <a:r>
              <a:rPr lang="ja-JP" altLang="en-US" dirty="0">
                <a:latin typeface="+mn-ea"/>
              </a:rPr>
              <a:t>石高１万以上の領地</a:t>
            </a:r>
            <a:r>
              <a:rPr lang="en-US" altLang="ja-JP" dirty="0">
                <a:latin typeface="+mn-ea"/>
              </a:rPr>
              <a:t>(</a:t>
            </a:r>
            <a:r>
              <a:rPr lang="ja-JP" altLang="en-US" dirty="0">
                <a:latin typeface="+mn-ea"/>
              </a:rPr>
              <a:t> 藩  </a:t>
            </a:r>
            <a:r>
              <a:rPr lang="en-US" altLang="ja-JP" dirty="0">
                <a:latin typeface="+mn-ea"/>
              </a:rPr>
              <a:t>)</a:t>
            </a:r>
            <a:r>
              <a:rPr lang="ja-JP" altLang="en-US" dirty="0">
                <a:latin typeface="+mn-ea"/>
              </a:rPr>
              <a:t>をもつ</a:t>
            </a: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　親藩 </a:t>
            </a:r>
            <a:r>
              <a:rPr lang="en-US" altLang="ja-JP" dirty="0">
                <a:latin typeface="+mn-ea"/>
              </a:rPr>
              <a:t>…</a:t>
            </a:r>
            <a:r>
              <a:rPr lang="ja-JP" altLang="en-US" dirty="0">
                <a:latin typeface="+mn-ea"/>
              </a:rPr>
              <a:t>徳川家の三家など</a:t>
            </a:r>
            <a:endParaRPr lang="en-US" altLang="ja-JP" dirty="0">
              <a:latin typeface="+mn-ea"/>
            </a:endParaRP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　譜代 </a:t>
            </a:r>
            <a:r>
              <a:rPr lang="en-US" altLang="ja-JP" dirty="0">
                <a:latin typeface="+mn-ea"/>
              </a:rPr>
              <a:t>…</a:t>
            </a:r>
            <a:r>
              <a:rPr lang="ja-JP" altLang="en-US" dirty="0">
                <a:latin typeface="+mn-ea"/>
              </a:rPr>
              <a:t>戦国時代から徳川に仕える</a:t>
            </a:r>
            <a:endParaRPr lang="en-US" altLang="ja-JP" dirty="0">
              <a:latin typeface="+mn-ea"/>
            </a:endParaRPr>
          </a:p>
          <a:p>
            <a:pPr marL="0" lv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ja-JP" altLang="en-US" dirty="0">
                <a:latin typeface="+mn-ea"/>
              </a:rPr>
              <a:t>　外様 </a:t>
            </a:r>
            <a:r>
              <a:rPr lang="en-US" altLang="ja-JP" dirty="0">
                <a:latin typeface="+mn-ea"/>
              </a:rPr>
              <a:t>…</a:t>
            </a:r>
            <a:r>
              <a:rPr lang="ja-JP" altLang="en-US" dirty="0">
                <a:latin typeface="+mn-ea"/>
              </a:rPr>
              <a:t>関ヶ原の戦い以降の者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19205729-9CA2-FA01-2629-5025FBB20F15}"/>
              </a:ext>
            </a:extLst>
          </p:cNvPr>
          <p:cNvSpPr/>
          <p:nvPr/>
        </p:nvSpPr>
        <p:spPr>
          <a:xfrm>
            <a:off x="5089589" y="4528590"/>
            <a:ext cx="642617" cy="43426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BDEE1A7-ED40-CEE4-4614-1F0E3C623353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幕府による大名統制①</a:t>
            </a:r>
          </a:p>
        </p:txBody>
      </p:sp>
      <p:sp>
        <p:nvSpPr>
          <p:cNvPr id="8" name="メモ 6">
            <a:extLst>
              <a:ext uri="{FF2B5EF4-FFF2-40B4-BE49-F238E27FC236}">
                <a16:creationId xmlns:a16="http://schemas.microsoft.com/office/drawing/2014/main" id="{AA619A31-7B43-74F2-8DED-CCCF6622E638}"/>
              </a:ext>
            </a:extLst>
          </p:cNvPr>
          <p:cNvSpPr/>
          <p:nvPr/>
        </p:nvSpPr>
        <p:spPr>
          <a:xfrm>
            <a:off x="2538139" y="2416911"/>
            <a:ext cx="1532416" cy="381250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66529DA3-9F7A-A7A6-6E72-E2564132639C}"/>
              </a:ext>
            </a:extLst>
          </p:cNvPr>
          <p:cNvSpPr/>
          <p:nvPr/>
        </p:nvSpPr>
        <p:spPr>
          <a:xfrm>
            <a:off x="2763949" y="3508049"/>
            <a:ext cx="1886709" cy="381250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2F63CEDC-C447-220E-A84D-4FA2D1808C9F}"/>
              </a:ext>
            </a:extLst>
          </p:cNvPr>
          <p:cNvSpPr/>
          <p:nvPr/>
        </p:nvSpPr>
        <p:spPr>
          <a:xfrm>
            <a:off x="914400" y="5036590"/>
            <a:ext cx="906087" cy="43426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メモ 6">
            <a:extLst>
              <a:ext uri="{FF2B5EF4-FFF2-40B4-BE49-F238E27FC236}">
                <a16:creationId xmlns:a16="http://schemas.microsoft.com/office/drawing/2014/main" id="{632392BE-758E-E08C-20B6-886A179734AC}"/>
              </a:ext>
            </a:extLst>
          </p:cNvPr>
          <p:cNvSpPr/>
          <p:nvPr/>
        </p:nvSpPr>
        <p:spPr>
          <a:xfrm>
            <a:off x="914400" y="5568101"/>
            <a:ext cx="906087" cy="43426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76337D59-1C96-ADF2-56FE-98D8B8CEC4DD}"/>
              </a:ext>
            </a:extLst>
          </p:cNvPr>
          <p:cNvSpPr/>
          <p:nvPr/>
        </p:nvSpPr>
        <p:spPr>
          <a:xfrm>
            <a:off x="914400" y="6126135"/>
            <a:ext cx="906087" cy="43426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77C0CE1-A704-6E55-FCD4-A3F8DBEC0D59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281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animBg="1"/>
      <p:bldP spid="8" grpId="1" animBg="1"/>
      <p:bldP spid="9" grpId="0" animBg="1"/>
      <p:bldP spid="9" grpId="1" animBg="1"/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EDA13-BC39-97BB-8986-4A1C2FDE8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AB1A6F-AAB3-9F99-981B-62EEB8CD665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2000" y="1800001"/>
            <a:ext cx="8336145" cy="3919156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・江戸に藩邸を構え、人質として妻子を住まわせる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・参勤交代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３代将軍徳川家光が武家諸法度（寛永令）で、義務化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・軍役、手伝普請（城郭・治水など）、京都上洛・日光社参への随行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⇒将軍の権威を示す</a:t>
            </a:r>
          </a:p>
        </p:txBody>
      </p:sp>
      <p:sp>
        <p:nvSpPr>
          <p:cNvPr id="20" name="動作設定ボタン: 戻る/前へ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B8FF8E9-E504-4F97-A1D1-A95C8CA2D7A2}"/>
              </a:ext>
            </a:extLst>
          </p:cNvPr>
          <p:cNvSpPr/>
          <p:nvPr/>
        </p:nvSpPr>
        <p:spPr>
          <a:xfrm rot="10800000" flipH="1">
            <a:off x="8423289" y="6625086"/>
            <a:ext cx="360000" cy="232913"/>
          </a:xfrm>
          <a:prstGeom prst="actionButtonBackPrevious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1" name="動作設定ボタン: 進む/次へ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E9CA0A8-3FBD-7F5E-8E6A-ACD5D1A8A818}"/>
              </a:ext>
            </a:extLst>
          </p:cNvPr>
          <p:cNvSpPr/>
          <p:nvPr/>
        </p:nvSpPr>
        <p:spPr>
          <a:xfrm rot="10800000" flipH="1">
            <a:off x="8783289" y="6625087"/>
            <a:ext cx="360000" cy="232913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Ｐゴシック" panose="020B0600070205080204" pitchFamily="50" charset="-128"/>
            </a:endParaRPr>
          </a:p>
        </p:txBody>
      </p:sp>
      <p:sp>
        <p:nvSpPr>
          <p:cNvPr id="2" name="メモ 6">
            <a:extLst>
              <a:ext uri="{FF2B5EF4-FFF2-40B4-BE49-F238E27FC236}">
                <a16:creationId xmlns:a16="http://schemas.microsoft.com/office/drawing/2014/main" id="{E2662D50-C6F8-32BA-6561-322A8E526BED}"/>
              </a:ext>
            </a:extLst>
          </p:cNvPr>
          <p:cNvSpPr/>
          <p:nvPr/>
        </p:nvSpPr>
        <p:spPr>
          <a:xfrm>
            <a:off x="6606738" y="2810164"/>
            <a:ext cx="2105262" cy="45042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4B609FF-E8BD-4B0E-0A60-CFA98465AD38}"/>
              </a:ext>
            </a:extLst>
          </p:cNvPr>
          <p:cNvSpPr txBox="1"/>
          <p:nvPr/>
        </p:nvSpPr>
        <p:spPr>
          <a:xfrm>
            <a:off x="507776" y="351328"/>
            <a:ext cx="807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幕府による大名統制②</a:t>
            </a:r>
          </a:p>
        </p:txBody>
      </p:sp>
      <p:sp>
        <p:nvSpPr>
          <p:cNvPr id="4" name="メモ 6">
            <a:extLst>
              <a:ext uri="{FF2B5EF4-FFF2-40B4-BE49-F238E27FC236}">
                <a16:creationId xmlns:a16="http://schemas.microsoft.com/office/drawing/2014/main" id="{71292389-4737-F961-60D9-10DD7C2B9703}"/>
              </a:ext>
            </a:extLst>
          </p:cNvPr>
          <p:cNvSpPr/>
          <p:nvPr/>
        </p:nvSpPr>
        <p:spPr>
          <a:xfrm>
            <a:off x="923926" y="3260586"/>
            <a:ext cx="1255424" cy="45042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　　　　</a:t>
            </a:r>
          </a:p>
        </p:txBody>
      </p:sp>
      <p:sp>
        <p:nvSpPr>
          <p:cNvPr id="7" name="メモ 6">
            <a:extLst>
              <a:ext uri="{FF2B5EF4-FFF2-40B4-BE49-F238E27FC236}">
                <a16:creationId xmlns:a16="http://schemas.microsoft.com/office/drawing/2014/main" id="{BBD14BC2-C9E0-D5FB-6130-3DBF3B3670A1}"/>
              </a:ext>
            </a:extLst>
          </p:cNvPr>
          <p:cNvSpPr/>
          <p:nvPr/>
        </p:nvSpPr>
        <p:spPr>
          <a:xfrm>
            <a:off x="4600072" y="2810164"/>
            <a:ext cx="1668374" cy="45042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メモ 6">
            <a:extLst>
              <a:ext uri="{FF2B5EF4-FFF2-40B4-BE49-F238E27FC236}">
                <a16:creationId xmlns:a16="http://schemas.microsoft.com/office/drawing/2014/main" id="{BB90AD21-344C-C34C-1D71-E0FD67EA8B37}"/>
              </a:ext>
            </a:extLst>
          </p:cNvPr>
          <p:cNvSpPr/>
          <p:nvPr/>
        </p:nvSpPr>
        <p:spPr>
          <a:xfrm>
            <a:off x="2179350" y="3711008"/>
            <a:ext cx="1837700" cy="450422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12D5790-5175-6B19-0A6E-42A07D221B92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486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7" grpId="0" animBg="1"/>
      <p:bldP spid="7" grpId="1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33E9AC2B65C294ABCCC11D779D0FAA0" ma:contentTypeVersion="20" ma:contentTypeDescription="新しいドキュメントを作成します。" ma:contentTypeScope="" ma:versionID="c00100f806b244e904c2fff3505ec33f">
  <xsd:schema xmlns:xsd="http://www.w3.org/2001/XMLSchema" xmlns:xs="http://www.w3.org/2001/XMLSchema" xmlns:p="http://schemas.microsoft.com/office/2006/metadata/properties" xmlns:ns2="18eb18e9-3b9d-44fe-af43-41e7933df07a" xmlns:ns3="e3c5cd09-d5d2-4a49-81e9-ed93aacddae4" targetNamespace="http://schemas.microsoft.com/office/2006/metadata/properties" ma:root="true" ma:fieldsID="596e9508eb563cc522d829c1c6c44b3f" ns2:_="" ns3:_="">
    <xsd:import namespace="18eb18e9-3b9d-44fe-af43-41e7933df07a"/>
    <xsd:import namespace="e3c5cd09-d5d2-4a49-81e9-ed93aacdda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earch_languag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b18e9-3b9d-44fe-af43-41e7933d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画像タグ" ma:readOnly="false" ma:fieldId="{5cf76f15-5ced-4ddc-b409-7134ff3c332f}" ma:taxonomyMulti="true" ma:sspId="a5a7c612-5922-4a77-8e31-25f580869e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c5cd09-d5d2-4a49-81e9-ed93aacddae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ae0d295-044c-4b37-afa2-88077731fee5}" ma:internalName="TaxCatchAll" ma:showField="CatchAllData" ma:web="e3c5cd09-d5d2-4a49-81e9-ed93aacdda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earch_language" ma:index="26" nillable="true" ma:displayName="search_language" ma:default="ja" ma:internalName="search_languag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arch_language xmlns="e3c5cd09-d5d2-4a49-81e9-ed93aacddae4">ja</search_language>
    <lcf76f155ced4ddcb4097134ff3c332f xmlns="18eb18e9-3b9d-44fe-af43-41e7933df07a">
      <Terms xmlns="http://schemas.microsoft.com/office/infopath/2007/PartnerControls"/>
    </lcf76f155ced4ddcb4097134ff3c332f>
    <TaxCatchAll xmlns="e3c5cd09-d5d2-4a49-81e9-ed93aacddae4" xsi:nil="true"/>
  </documentManagement>
</p:properties>
</file>

<file path=customXml/itemProps1.xml><?xml version="1.0" encoding="utf-8"?>
<ds:datastoreItem xmlns:ds="http://schemas.openxmlformats.org/officeDocument/2006/customXml" ds:itemID="{5222377B-3C06-4664-8A07-BD38ED1D297D}"/>
</file>

<file path=customXml/itemProps2.xml><?xml version="1.0" encoding="utf-8"?>
<ds:datastoreItem xmlns:ds="http://schemas.openxmlformats.org/officeDocument/2006/customXml" ds:itemID="{F5BECDC2-A8FA-41FA-9668-690D45D64D53}"/>
</file>

<file path=customXml/itemProps3.xml><?xml version="1.0" encoding="utf-8"?>
<ds:datastoreItem xmlns:ds="http://schemas.openxmlformats.org/officeDocument/2006/customXml" ds:itemID="{99E3BBDE-0183-4712-AE07-EA7C28CA3C2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1611</Words>
  <Application>Microsoft Office PowerPoint</Application>
  <PresentationFormat>画面に合わせる (4:3)</PresentationFormat>
  <Paragraphs>178</Paragraphs>
  <Slides>29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29</vt:i4>
      </vt:variant>
    </vt:vector>
  </HeadingPairs>
  <TitlesOfParts>
    <vt:vector size="38" baseType="lpstr">
      <vt:lpstr>ＭＳ Ｐゴシック</vt:lpstr>
      <vt:lpstr>メイリオ</vt:lpstr>
      <vt:lpstr>游ゴシック</vt:lpstr>
      <vt:lpstr>游明朝</vt:lpstr>
      <vt:lpstr>Arial</vt:lpstr>
      <vt:lpstr>Calibri</vt:lpstr>
      <vt:lpstr>Wingdings</vt:lpstr>
      <vt:lpstr>Wingdings 2</vt:lpstr>
      <vt:lpstr>HDOfficeLightV0</vt:lpstr>
      <vt:lpstr>幕藩体制の確立</vt:lpstr>
      <vt:lpstr>幕藩体制の形成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2026-03-17T10:34:28Z</dcterms:created>
  <dcterms:modified xsi:type="dcterms:W3CDTF">2026-03-17T10:34:31Z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0x010100D33E9AC2B65C294ABCCC11D779D0FAA0</vt:lpwstr>
  </property>
</Properties>
</file>