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Masters/slideMaster2.xml" ContentType="application/vnd.openxmlformats-officedocument.presentationml.slide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6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7" r:id="rId1"/>
    <p:sldMasterId id="2147483777" r:id="rId2"/>
  </p:sldMasterIdLst>
  <p:notesMasterIdLst>
    <p:notesMasterId r:id="rId16"/>
  </p:notesMasterIdLst>
  <p:handoutMasterIdLst>
    <p:handoutMasterId r:id="rId17"/>
  </p:handoutMasterIdLst>
  <p:sldIdLst>
    <p:sldId id="285" r:id="rId3"/>
    <p:sldId id="287" r:id="rId4"/>
    <p:sldId id="269" r:id="rId5"/>
    <p:sldId id="299" r:id="rId6"/>
    <p:sldId id="296" r:id="rId7"/>
    <p:sldId id="292" r:id="rId8"/>
    <p:sldId id="291" r:id="rId9"/>
    <p:sldId id="297" r:id="rId10"/>
    <p:sldId id="298" r:id="rId11"/>
    <p:sldId id="300" r:id="rId12"/>
    <p:sldId id="282" r:id="rId13"/>
    <p:sldId id="301" r:id="rId14"/>
    <p:sldId id="289" r:id="rId15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9CE7"/>
    <a:srgbClr val="68B8EE"/>
    <a:srgbClr val="DDEFFB"/>
    <a:srgbClr val="D0B9FF"/>
    <a:srgbClr val="E0D1FF"/>
    <a:srgbClr val="9661FF"/>
    <a:srgbClr val="C7BFAC"/>
    <a:srgbClr val="EBE1FF"/>
    <a:srgbClr val="66FFFF"/>
    <a:srgbClr val="FFE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D111C7-4ABF-43A6-8734-A1CAB1A4F0E7}" v="16" dt="2026-03-17T10:27:16.5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21" autoAdjust="0"/>
    <p:restoredTop sz="96370" autoAdjust="0"/>
  </p:normalViewPr>
  <p:slideViewPr>
    <p:cSldViewPr>
      <p:cViewPr varScale="1">
        <p:scale>
          <a:sx n="103" d="100"/>
          <a:sy n="103" d="100"/>
        </p:scale>
        <p:origin x="1974" y="96"/>
      </p:cViewPr>
      <p:guideLst/>
    </p:cSldViewPr>
  </p:slideViewPr>
  <p:outlineViewPr>
    <p:cViewPr>
      <p:scale>
        <a:sx n="33" d="100"/>
        <a:sy n="33" d="100"/>
      </p:scale>
      <p:origin x="0" y="-15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3246" y="120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69738A9-EECC-BC4A-0407-8A47FA03FE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46B5F47-5195-93C6-D3BC-D43C6228621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9B14E-B2C7-40E9-BE75-F6221C8B4F0F}" type="datetimeFigureOut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7B1DABB-6654-9D92-4157-5DAC80AAB5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0C4AEC3-5847-7F54-CD2D-36063941E2D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BF0CF-DB06-4891-8613-821420C8A5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5858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5253A-8DEE-4F85-A6D1-400C8235E3D8}" type="datetimeFigureOut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357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F8630-7EA0-43AC-AAB2-08449D33E4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390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見開きタイトル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93000"/>
            <a:ext cx="6858000" cy="187145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224893-DBDA-4BFA-9CE1-4BFE7CD0F8CF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A8F385B-847E-D063-4C31-7275EEBA0FD7}"/>
              </a:ext>
            </a:extLst>
          </p:cNvPr>
          <p:cNvSpPr/>
          <p:nvPr userDrawn="1"/>
        </p:nvSpPr>
        <p:spPr>
          <a:xfrm>
            <a:off x="0" y="0"/>
            <a:ext cx="9144000" cy="35121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ctr">
            <a:normAutofit/>
          </a:bodyPr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49A5D646-6366-4373-E76B-1E7696F391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43470" y="563835"/>
            <a:ext cx="6048375" cy="503237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tx1"/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b="1">
                <a:solidFill>
                  <a:schemeClr val="tx1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1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1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 dirty="0"/>
              <a:t>教科書</a:t>
            </a:r>
            <a:r>
              <a:rPr kumimoji="1" lang="en-US" altLang="ja-JP" dirty="0"/>
              <a:t>p.44</a:t>
            </a:r>
            <a:r>
              <a:rPr kumimoji="1" lang="ja-JP" altLang="en-US" dirty="0"/>
              <a:t>～</a:t>
            </a:r>
            <a:r>
              <a:rPr kumimoji="1" lang="en-US" altLang="ja-JP" dirty="0"/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4652181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習課題（解答）">
    <p:bg>
      <p:bgPr>
        <a:solidFill>
          <a:srgbClr val="DDE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1628115"/>
            <a:ext cx="7250588" cy="1353845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29000"/>
            <a:ext cx="7886700" cy="2623822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>
              <a:buFont typeface="Wingdings" panose="05000000000000000000" pitchFamily="2" charset="2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ホームベース 18">
            <a:extLst>
              <a:ext uri="{FF2B5EF4-FFF2-40B4-BE49-F238E27FC236}">
                <a16:creationId xmlns:a16="http://schemas.microsoft.com/office/drawing/2014/main" id="{D408652E-D31D-6DBC-E328-72DE8BCE1D96}"/>
              </a:ext>
            </a:extLst>
          </p:cNvPr>
          <p:cNvSpPr/>
          <p:nvPr userDrawn="1"/>
        </p:nvSpPr>
        <p:spPr>
          <a:xfrm>
            <a:off x="492420" y="248720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36000" tIns="36000" rIns="36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学習課題</a:t>
            </a:r>
            <a:endParaRPr kumimoji="0" lang="ja-JP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3C25B8A-6349-CDA8-9082-8E9BCDF73599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1808075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見開き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93000"/>
            <a:ext cx="6858000" cy="187145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718D843-1677-4812-A8F4-94485F1E0171}"/>
              </a:ext>
            </a:extLst>
          </p:cNvPr>
          <p:cNvSpPr/>
          <p:nvPr userDrawn="1"/>
        </p:nvSpPr>
        <p:spPr>
          <a:xfrm>
            <a:off x="0" y="0"/>
            <a:ext cx="9144000" cy="3512130"/>
          </a:xfrm>
          <a:prstGeom prst="rect">
            <a:avLst/>
          </a:prstGeom>
          <a:solidFill>
            <a:srgbClr val="2D9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0" name="テキスト プレースホルダー 9">
            <a:extLst>
              <a:ext uri="{FF2B5EF4-FFF2-40B4-BE49-F238E27FC236}">
                <a16:creationId xmlns:a16="http://schemas.microsoft.com/office/drawing/2014/main" id="{E868FD94-EFF0-14AE-9BB6-C9261A0D20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03999" y="549275"/>
            <a:ext cx="6047725" cy="50323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ja-JP" altLang="en-US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教科書</a:t>
            </a:r>
            <a:r>
              <a:rPr lang="en-US" altLang="ja-JP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p.44</a:t>
            </a:r>
            <a:r>
              <a:rPr lang="ja-JP" altLang="en-US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45</a:t>
            </a:r>
          </a:p>
          <a:p>
            <a:pPr lvl="4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31809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小見出し１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189F767F-B982-42D3-BB49-55BF981E5B02}"/>
              </a:ext>
            </a:extLst>
          </p:cNvPr>
          <p:cNvSpPr/>
          <p:nvPr userDrawn="1"/>
        </p:nvSpPr>
        <p:spPr>
          <a:xfrm>
            <a:off x="-233680" y="-152400"/>
            <a:ext cx="9540240" cy="1440000"/>
          </a:xfrm>
          <a:custGeom>
            <a:avLst/>
            <a:gdLst>
              <a:gd name="connsiteX0" fmla="*/ 240005 w 9540240"/>
              <a:gd name="connsiteY0" fmla="*/ 0 h 1440000"/>
              <a:gd name="connsiteX1" fmla="*/ 7125995 w 9540240"/>
              <a:gd name="connsiteY1" fmla="*/ 0 h 1440000"/>
              <a:gd name="connsiteX2" fmla="*/ 7152640 w 9540240"/>
              <a:gd name="connsiteY2" fmla="*/ 2686 h 1440000"/>
              <a:gd name="connsiteX3" fmla="*/ 7152640 w 9540240"/>
              <a:gd name="connsiteY3" fmla="*/ 0 h 1440000"/>
              <a:gd name="connsiteX4" fmla="*/ 9540240 w 9540240"/>
              <a:gd name="connsiteY4" fmla="*/ 0 h 1440000"/>
              <a:gd name="connsiteX5" fmla="*/ 9540240 w 9540240"/>
              <a:gd name="connsiteY5" fmla="*/ 540000 h 1440000"/>
              <a:gd name="connsiteX6" fmla="*/ 7366000 w 9540240"/>
              <a:gd name="connsiteY6" fmla="*/ 540000 h 1440000"/>
              <a:gd name="connsiteX7" fmla="*/ 7366000 w 9540240"/>
              <a:gd name="connsiteY7" fmla="*/ 1199995 h 1440000"/>
              <a:gd name="connsiteX8" fmla="*/ 7125995 w 9540240"/>
              <a:gd name="connsiteY8" fmla="*/ 1440000 h 1440000"/>
              <a:gd name="connsiteX9" fmla="*/ 240005 w 9540240"/>
              <a:gd name="connsiteY9" fmla="*/ 1440000 h 1440000"/>
              <a:gd name="connsiteX10" fmla="*/ 0 w 9540240"/>
              <a:gd name="connsiteY10" fmla="*/ 1199995 h 1440000"/>
              <a:gd name="connsiteX11" fmla="*/ 0 w 9540240"/>
              <a:gd name="connsiteY11" fmla="*/ 240005 h 1440000"/>
              <a:gd name="connsiteX12" fmla="*/ 240005 w 9540240"/>
              <a:gd name="connsiteY12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40240" h="1440000">
                <a:moveTo>
                  <a:pt x="240005" y="0"/>
                </a:moveTo>
                <a:lnTo>
                  <a:pt x="7125995" y="0"/>
                </a:lnTo>
                <a:lnTo>
                  <a:pt x="7152640" y="2686"/>
                </a:lnTo>
                <a:lnTo>
                  <a:pt x="7152640" y="0"/>
                </a:lnTo>
                <a:lnTo>
                  <a:pt x="9540240" y="0"/>
                </a:lnTo>
                <a:lnTo>
                  <a:pt x="9540240" y="540000"/>
                </a:lnTo>
                <a:lnTo>
                  <a:pt x="7366000" y="540000"/>
                </a:lnTo>
                <a:lnTo>
                  <a:pt x="7366000" y="1199995"/>
                </a:lnTo>
                <a:cubicBezTo>
                  <a:pt x="7366000" y="1332546"/>
                  <a:pt x="7258546" y="1440000"/>
                  <a:pt x="7125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テキスト プレースホルダー 7">
            <a:extLst>
              <a:ext uri="{FF2B5EF4-FFF2-40B4-BE49-F238E27FC236}">
                <a16:creationId xmlns:a16="http://schemas.microsoft.com/office/drawing/2014/main" id="{D55F8B7F-081B-8B22-15C9-586BFC441E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228668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8" name="動作設定ボタン: 戻る/前へ 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6D175FD-A572-130E-3F2B-B0692265B261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動作設定ボタン: 進む/次へ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EAB7C6F-2FF0-B3E3-6BB1-13D9787544B6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64456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小見出し２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4A417AF-2DC3-4101-B92D-252903B0E556}"/>
              </a:ext>
            </a:extLst>
          </p:cNvPr>
          <p:cNvSpPr/>
          <p:nvPr userDrawn="1"/>
        </p:nvSpPr>
        <p:spPr>
          <a:xfrm>
            <a:off x="-233680" y="-152400"/>
            <a:ext cx="9519920" cy="900000"/>
          </a:xfrm>
          <a:custGeom>
            <a:avLst/>
            <a:gdLst>
              <a:gd name="connsiteX0" fmla="*/ 150003 w 9519920"/>
              <a:gd name="connsiteY0" fmla="*/ 0 h 900000"/>
              <a:gd name="connsiteX1" fmla="*/ 7152640 w 9519920"/>
              <a:gd name="connsiteY1" fmla="*/ 0 h 900000"/>
              <a:gd name="connsiteX2" fmla="*/ 7215997 w 9519920"/>
              <a:gd name="connsiteY2" fmla="*/ 0 h 900000"/>
              <a:gd name="connsiteX3" fmla="*/ 9519920 w 9519920"/>
              <a:gd name="connsiteY3" fmla="*/ 0 h 900000"/>
              <a:gd name="connsiteX4" fmla="*/ 9519920 w 9519920"/>
              <a:gd name="connsiteY4" fmla="*/ 360000 h 900000"/>
              <a:gd name="connsiteX5" fmla="*/ 7366000 w 9519920"/>
              <a:gd name="connsiteY5" fmla="*/ 360000 h 900000"/>
              <a:gd name="connsiteX6" fmla="*/ 7366000 w 9519920"/>
              <a:gd name="connsiteY6" fmla="*/ 749997 h 900000"/>
              <a:gd name="connsiteX7" fmla="*/ 7215997 w 9519920"/>
              <a:gd name="connsiteY7" fmla="*/ 900000 h 900000"/>
              <a:gd name="connsiteX8" fmla="*/ 150003 w 9519920"/>
              <a:gd name="connsiteY8" fmla="*/ 900000 h 900000"/>
              <a:gd name="connsiteX9" fmla="*/ 0 w 9519920"/>
              <a:gd name="connsiteY9" fmla="*/ 749997 h 900000"/>
              <a:gd name="connsiteX10" fmla="*/ 0 w 9519920"/>
              <a:gd name="connsiteY10" fmla="*/ 150003 h 900000"/>
              <a:gd name="connsiteX11" fmla="*/ 150003 w 9519920"/>
              <a:gd name="connsiteY11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19920" h="900000">
                <a:moveTo>
                  <a:pt x="150003" y="0"/>
                </a:moveTo>
                <a:lnTo>
                  <a:pt x="7152640" y="0"/>
                </a:lnTo>
                <a:lnTo>
                  <a:pt x="7215997" y="0"/>
                </a:lnTo>
                <a:lnTo>
                  <a:pt x="9519920" y="0"/>
                </a:lnTo>
                <a:lnTo>
                  <a:pt x="9519920" y="360000"/>
                </a:lnTo>
                <a:lnTo>
                  <a:pt x="7366000" y="360000"/>
                </a:lnTo>
                <a:lnTo>
                  <a:pt x="7366000" y="749997"/>
                </a:lnTo>
                <a:cubicBezTo>
                  <a:pt x="7366000" y="832841"/>
                  <a:pt x="7298841" y="900000"/>
                  <a:pt x="7215997" y="900000"/>
                </a:cubicBezTo>
                <a:lnTo>
                  <a:pt x="150003" y="900000"/>
                </a:lnTo>
                <a:cubicBezTo>
                  <a:pt x="67159" y="900000"/>
                  <a:pt x="0" y="832841"/>
                  <a:pt x="0" y="749997"/>
                </a:cubicBezTo>
                <a:lnTo>
                  <a:pt x="0" y="150003"/>
                </a:lnTo>
                <a:cubicBezTo>
                  <a:pt x="0" y="67159"/>
                  <a:pt x="67159" y="0"/>
                  <a:pt x="150003" y="0"/>
                </a:cubicBezTo>
                <a:close/>
              </a:path>
            </a:pathLst>
          </a:cu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46C01A0-CCD7-70B6-3C9F-B7A36A6395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FD7756A-B5CE-3030-26D2-D8568244D673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動作設定ボタン: 進む/次へ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A2F380D-7317-B406-8D65-A5E7E0C2DE0F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9484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確認（解答）">
    <p:bg>
      <p:bgPr>
        <a:solidFill>
          <a:srgbClr val="DDE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707" y="1642019"/>
            <a:ext cx="7177405" cy="996577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ホームベース 17">
            <a:extLst>
              <a:ext uri="{FF2B5EF4-FFF2-40B4-BE49-F238E27FC236}">
                <a16:creationId xmlns:a16="http://schemas.microsoft.com/office/drawing/2014/main" id="{6F923E08-A8E2-990A-1D2E-DEE4D18AC64F}"/>
              </a:ext>
            </a:extLst>
          </p:cNvPr>
          <p:cNvSpPr/>
          <p:nvPr userDrawn="1"/>
        </p:nvSpPr>
        <p:spPr>
          <a:xfrm>
            <a:off x="397350" y="192611"/>
            <a:ext cx="2520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algn="ctr"/>
            <a:r>
              <a:rPr lang="ja-JP" altLang="en-US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確 認・説明</a:t>
            </a:r>
            <a:endParaRPr kumimoji="1" lang="ja-JP" altLang="en-US" sz="32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FD18DF1-2E79-A9B0-746F-6103F13A7673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87707665-D7FD-BBE2-E1D8-C655A9CE07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9588" y="2708275"/>
            <a:ext cx="8010525" cy="3648075"/>
          </a:xfrm>
        </p:spPr>
        <p:txBody>
          <a:bodyPr/>
          <a:lstStyle>
            <a:lvl1pPr marL="0" indent="0">
              <a:buFontTx/>
              <a:buNone/>
              <a:defRPr sz="3200" b="1">
                <a:solidFill>
                  <a:srgbClr val="FF0000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3" name="動作設定ボタン: 戻る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CAEECFA5-2160-9DC3-709A-F455FABDE66D}"/>
              </a:ext>
            </a:extLst>
          </p:cNvPr>
          <p:cNvSpPr/>
          <p:nvPr userDrawn="1"/>
        </p:nvSpPr>
        <p:spPr>
          <a:xfrm>
            <a:off x="8784000" y="6597000"/>
            <a:ext cx="360000" cy="234000"/>
          </a:xfrm>
          <a:prstGeom prst="actionButtonReturn">
            <a:avLst/>
          </a:prstGeom>
          <a:solidFill>
            <a:srgbClr val="68B8EE"/>
          </a:solidFill>
          <a:ln>
            <a:solidFill>
              <a:srgbClr val="2D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086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学習課題（解答）">
    <p:bg>
      <p:bgPr>
        <a:solidFill>
          <a:srgbClr val="DDE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526" y="1650355"/>
            <a:ext cx="7178588" cy="996577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ホームベース 11">
            <a:extLst>
              <a:ext uri="{FF2B5EF4-FFF2-40B4-BE49-F238E27FC236}">
                <a16:creationId xmlns:a16="http://schemas.microsoft.com/office/drawing/2014/main" id="{0B1272F2-C2EC-9C8B-53AB-EA82ED5240DF}"/>
              </a:ext>
            </a:extLst>
          </p:cNvPr>
          <p:cNvSpPr/>
          <p:nvPr userDrawn="1"/>
        </p:nvSpPr>
        <p:spPr>
          <a:xfrm>
            <a:off x="518305" y="230943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algn="ctr"/>
            <a:r>
              <a:rPr lang="ja-JP" altLang="en-US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深い学び</a:t>
            </a:r>
            <a:endParaRPr kumimoji="1" lang="ja-JP" altLang="en-US" sz="32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6E755D21-6F19-C8B8-D84C-17350155D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3888" y="2781300"/>
            <a:ext cx="7896226" cy="35274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1">
                <a:solidFill>
                  <a:srgbClr val="FF00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BE5A027-3C01-8599-0EC7-DBCD16F7CB19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3" name="動作設定ボタン: 戻る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82B5186-DE2F-440A-F9B7-0DEBC25D5B52}"/>
              </a:ext>
            </a:extLst>
          </p:cNvPr>
          <p:cNvSpPr/>
          <p:nvPr userDrawn="1"/>
        </p:nvSpPr>
        <p:spPr>
          <a:xfrm>
            <a:off x="8784000" y="6597000"/>
            <a:ext cx="360000" cy="234000"/>
          </a:xfrm>
          <a:prstGeom prst="actionButtonReturn">
            <a:avLst/>
          </a:prstGeom>
          <a:solidFill>
            <a:srgbClr val="68B8EE"/>
          </a:solidFill>
          <a:ln>
            <a:solidFill>
              <a:srgbClr val="2D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7151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導入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/>
        </p:nvSpPr>
        <p:spPr>
          <a:xfrm>
            <a:off x="-132623" y="-220519"/>
            <a:ext cx="9399721" cy="71733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AF13606-1A80-4D0C-A3A5-BE2CD1882BE1}"/>
              </a:ext>
            </a:extLst>
          </p:cNvPr>
          <p:cNvSpPr txBox="1"/>
          <p:nvPr/>
        </p:nvSpPr>
        <p:spPr>
          <a:xfrm>
            <a:off x="3798019" y="35147"/>
            <a:ext cx="31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考えてみよう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AF9672-4CAD-418D-9CFC-71C6EC5C2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76850"/>
            <a:ext cx="7886700" cy="717332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39FB4A-CE12-4D1F-A8D3-52C7D68A15BD}"/>
              </a:ext>
            </a:extLst>
          </p:cNvPr>
          <p:cNvSpPr txBox="1">
            <a:spLocks/>
          </p:cNvSpPr>
          <p:nvPr/>
        </p:nvSpPr>
        <p:spPr>
          <a:xfrm>
            <a:off x="623455" y="5826072"/>
            <a:ext cx="7886700" cy="7173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449C1B6-C3DC-4F49-8EDF-4EAD58C864DD}"/>
              </a:ext>
            </a:extLst>
          </p:cNvPr>
          <p:cNvSpPr/>
          <p:nvPr/>
        </p:nvSpPr>
        <p:spPr>
          <a:xfrm>
            <a:off x="623455" y="-2961"/>
            <a:ext cx="1817528" cy="717331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導入！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372FC94-E3BF-BF69-6CF2-BB00E242E606}"/>
              </a:ext>
            </a:extLst>
          </p:cNvPr>
          <p:cNvSpPr/>
          <p:nvPr userDrawn="1"/>
        </p:nvSpPr>
        <p:spPr>
          <a:xfrm>
            <a:off x="-132623" y="-220519"/>
            <a:ext cx="9399721" cy="717331"/>
          </a:xfrm>
          <a:prstGeom prst="roundRect">
            <a:avLst/>
          </a:prstGeom>
          <a:solidFill>
            <a:srgbClr val="C7BFA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0400149-EC82-3BF1-7CF1-A6725304A6CE}"/>
              </a:ext>
            </a:extLst>
          </p:cNvPr>
          <p:cNvSpPr txBox="1"/>
          <p:nvPr userDrawn="1"/>
        </p:nvSpPr>
        <p:spPr>
          <a:xfrm>
            <a:off x="3798019" y="35147"/>
            <a:ext cx="31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考えてみよう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019853-613B-2571-CF72-18B515D1E969}"/>
              </a:ext>
            </a:extLst>
          </p:cNvPr>
          <p:cNvSpPr txBox="1">
            <a:spLocks/>
          </p:cNvSpPr>
          <p:nvPr userDrawn="1"/>
        </p:nvSpPr>
        <p:spPr>
          <a:xfrm>
            <a:off x="623455" y="5826072"/>
            <a:ext cx="7886700" cy="7173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6F7DFDF-A896-5C6F-7D63-8469583B5561}"/>
              </a:ext>
            </a:extLst>
          </p:cNvPr>
          <p:cNvSpPr/>
          <p:nvPr userDrawn="1"/>
        </p:nvSpPr>
        <p:spPr>
          <a:xfrm>
            <a:off x="623455" y="-2961"/>
            <a:ext cx="1817528" cy="717331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導入！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動作設定ボタン: 戻る/前へ 1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E4C6D4A-F7DE-8B1F-9099-383CCF87331C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動作設定ボタン: 進む/次へ 1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10BE66A-048D-B76E-3D12-05A4334150F9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2083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学習課題（解答）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2000" y="1628114"/>
            <a:ext cx="7178588" cy="864886"/>
          </a:xfrm>
        </p:spPr>
        <p:txBody>
          <a:bodyPr anchor="t" anchorCtr="0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9" name="ホームベース 18">
            <a:extLst>
              <a:ext uri="{FF2B5EF4-FFF2-40B4-BE49-F238E27FC236}">
                <a16:creationId xmlns:a16="http://schemas.microsoft.com/office/drawing/2014/main" id="{B384C814-3436-A5DE-5B34-69D541D89D11}"/>
              </a:ext>
            </a:extLst>
          </p:cNvPr>
          <p:cNvSpPr/>
          <p:nvPr userDrawn="1"/>
        </p:nvSpPr>
        <p:spPr>
          <a:xfrm>
            <a:off x="492420" y="248720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 cap="flat" cmpd="sng" algn="ctr">
            <a:noFill/>
            <a:prstDash val="solid"/>
          </a:ln>
          <a:effectLst/>
        </p:spPr>
        <p:txBody>
          <a:bodyPr lIns="36000" tIns="36000" rIns="3600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学習課題</a:t>
            </a:r>
            <a:endParaRPr kumimoji="0" lang="ja-JP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5AAFFC8-52EC-CC2B-C92D-4F6670A177AB}"/>
              </a:ext>
            </a:extLst>
          </p:cNvPr>
          <p:cNvSpPr/>
          <p:nvPr userDrawn="1"/>
        </p:nvSpPr>
        <p:spPr>
          <a:xfrm>
            <a:off x="513508" y="1628115"/>
            <a:ext cx="720000" cy="720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</a:ln>
          <a:effectLst/>
        </p:spPr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486CBC82-77E5-CA86-E2CB-24575BB67FF2}"/>
              </a:ext>
            </a:extLst>
          </p:cNvPr>
          <p:cNvSpPr/>
          <p:nvPr userDrawn="1"/>
        </p:nvSpPr>
        <p:spPr>
          <a:xfrm rot="10800000" flipH="1">
            <a:off x="8418526" y="6625087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動作設定ボタン: 進む/次へ 1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3D44B4C-6E8B-FF08-0055-BECE972E72F2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テキスト プレースホルダー 11">
            <a:extLst>
              <a:ext uri="{FF2B5EF4-FFF2-40B4-BE49-F238E27FC236}">
                <a16:creationId xmlns:a16="http://schemas.microsoft.com/office/drawing/2014/main" id="{57595ED7-06AB-CE30-60B0-1A255B827B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2419" y="2997000"/>
            <a:ext cx="8399581" cy="335935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94920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１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D3E9E-A95C-48F2-B4BF-A71542E0BE9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189F767F-B982-42D3-BB49-55BF981E5B02}"/>
              </a:ext>
            </a:extLst>
          </p:cNvPr>
          <p:cNvSpPr/>
          <p:nvPr userDrawn="1"/>
        </p:nvSpPr>
        <p:spPr>
          <a:xfrm>
            <a:off x="-233680" y="-152400"/>
            <a:ext cx="9540240" cy="1440000"/>
          </a:xfrm>
          <a:custGeom>
            <a:avLst/>
            <a:gdLst>
              <a:gd name="connsiteX0" fmla="*/ 240005 w 9540240"/>
              <a:gd name="connsiteY0" fmla="*/ 0 h 1440000"/>
              <a:gd name="connsiteX1" fmla="*/ 7125995 w 9540240"/>
              <a:gd name="connsiteY1" fmla="*/ 0 h 1440000"/>
              <a:gd name="connsiteX2" fmla="*/ 7152640 w 9540240"/>
              <a:gd name="connsiteY2" fmla="*/ 2686 h 1440000"/>
              <a:gd name="connsiteX3" fmla="*/ 7152640 w 9540240"/>
              <a:gd name="connsiteY3" fmla="*/ 0 h 1440000"/>
              <a:gd name="connsiteX4" fmla="*/ 9540240 w 9540240"/>
              <a:gd name="connsiteY4" fmla="*/ 0 h 1440000"/>
              <a:gd name="connsiteX5" fmla="*/ 9540240 w 9540240"/>
              <a:gd name="connsiteY5" fmla="*/ 540000 h 1440000"/>
              <a:gd name="connsiteX6" fmla="*/ 7366000 w 9540240"/>
              <a:gd name="connsiteY6" fmla="*/ 540000 h 1440000"/>
              <a:gd name="connsiteX7" fmla="*/ 7366000 w 9540240"/>
              <a:gd name="connsiteY7" fmla="*/ 1199995 h 1440000"/>
              <a:gd name="connsiteX8" fmla="*/ 7125995 w 9540240"/>
              <a:gd name="connsiteY8" fmla="*/ 1440000 h 1440000"/>
              <a:gd name="connsiteX9" fmla="*/ 240005 w 9540240"/>
              <a:gd name="connsiteY9" fmla="*/ 1440000 h 1440000"/>
              <a:gd name="connsiteX10" fmla="*/ 0 w 9540240"/>
              <a:gd name="connsiteY10" fmla="*/ 1199995 h 1440000"/>
              <a:gd name="connsiteX11" fmla="*/ 0 w 9540240"/>
              <a:gd name="connsiteY11" fmla="*/ 240005 h 1440000"/>
              <a:gd name="connsiteX12" fmla="*/ 240005 w 9540240"/>
              <a:gd name="connsiteY12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40240" h="1440000">
                <a:moveTo>
                  <a:pt x="240005" y="0"/>
                </a:moveTo>
                <a:lnTo>
                  <a:pt x="7125995" y="0"/>
                </a:lnTo>
                <a:lnTo>
                  <a:pt x="7152640" y="2686"/>
                </a:lnTo>
                <a:lnTo>
                  <a:pt x="7152640" y="0"/>
                </a:lnTo>
                <a:lnTo>
                  <a:pt x="9540240" y="0"/>
                </a:lnTo>
                <a:lnTo>
                  <a:pt x="9540240" y="540000"/>
                </a:lnTo>
                <a:lnTo>
                  <a:pt x="7366000" y="540000"/>
                </a:lnTo>
                <a:lnTo>
                  <a:pt x="7366000" y="1199995"/>
                </a:lnTo>
                <a:cubicBezTo>
                  <a:pt x="7366000" y="1332546"/>
                  <a:pt x="7258546" y="1440000"/>
                  <a:pt x="7125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" name="テキスト プレースホルダー 7">
            <a:extLst>
              <a:ext uri="{FF2B5EF4-FFF2-40B4-BE49-F238E27FC236}">
                <a16:creationId xmlns:a16="http://schemas.microsoft.com/office/drawing/2014/main" id="{D55F8B7F-081B-8B22-15C9-586BFC441E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228668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8" name="動作設定ボタン: 戻る/前へ 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6D175FD-A572-130E-3F2B-B0692265B261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0" name="動作設定ボタン: 進む/次へ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EAB7C6F-2FF0-B3E3-6BB1-13D9787544B6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5796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２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D3E9E-A95C-48F2-B4BF-A71542E0BE9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4A417AF-2DC3-4101-B92D-252903B0E556}"/>
              </a:ext>
            </a:extLst>
          </p:cNvPr>
          <p:cNvSpPr/>
          <p:nvPr userDrawn="1"/>
        </p:nvSpPr>
        <p:spPr>
          <a:xfrm>
            <a:off x="-233680" y="-152400"/>
            <a:ext cx="9519920" cy="900000"/>
          </a:xfrm>
          <a:custGeom>
            <a:avLst/>
            <a:gdLst>
              <a:gd name="connsiteX0" fmla="*/ 150003 w 9519920"/>
              <a:gd name="connsiteY0" fmla="*/ 0 h 900000"/>
              <a:gd name="connsiteX1" fmla="*/ 7152640 w 9519920"/>
              <a:gd name="connsiteY1" fmla="*/ 0 h 900000"/>
              <a:gd name="connsiteX2" fmla="*/ 7215997 w 9519920"/>
              <a:gd name="connsiteY2" fmla="*/ 0 h 900000"/>
              <a:gd name="connsiteX3" fmla="*/ 9519920 w 9519920"/>
              <a:gd name="connsiteY3" fmla="*/ 0 h 900000"/>
              <a:gd name="connsiteX4" fmla="*/ 9519920 w 9519920"/>
              <a:gd name="connsiteY4" fmla="*/ 360000 h 900000"/>
              <a:gd name="connsiteX5" fmla="*/ 7366000 w 9519920"/>
              <a:gd name="connsiteY5" fmla="*/ 360000 h 900000"/>
              <a:gd name="connsiteX6" fmla="*/ 7366000 w 9519920"/>
              <a:gd name="connsiteY6" fmla="*/ 749997 h 900000"/>
              <a:gd name="connsiteX7" fmla="*/ 7215997 w 9519920"/>
              <a:gd name="connsiteY7" fmla="*/ 900000 h 900000"/>
              <a:gd name="connsiteX8" fmla="*/ 150003 w 9519920"/>
              <a:gd name="connsiteY8" fmla="*/ 900000 h 900000"/>
              <a:gd name="connsiteX9" fmla="*/ 0 w 9519920"/>
              <a:gd name="connsiteY9" fmla="*/ 749997 h 900000"/>
              <a:gd name="connsiteX10" fmla="*/ 0 w 9519920"/>
              <a:gd name="connsiteY10" fmla="*/ 150003 h 900000"/>
              <a:gd name="connsiteX11" fmla="*/ 150003 w 9519920"/>
              <a:gd name="connsiteY11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19920" h="900000">
                <a:moveTo>
                  <a:pt x="150003" y="0"/>
                </a:moveTo>
                <a:lnTo>
                  <a:pt x="7152640" y="0"/>
                </a:lnTo>
                <a:lnTo>
                  <a:pt x="7215997" y="0"/>
                </a:lnTo>
                <a:lnTo>
                  <a:pt x="9519920" y="0"/>
                </a:lnTo>
                <a:lnTo>
                  <a:pt x="9519920" y="360000"/>
                </a:lnTo>
                <a:lnTo>
                  <a:pt x="7366000" y="360000"/>
                </a:lnTo>
                <a:lnTo>
                  <a:pt x="7366000" y="749997"/>
                </a:lnTo>
                <a:cubicBezTo>
                  <a:pt x="7366000" y="832841"/>
                  <a:pt x="7298841" y="900000"/>
                  <a:pt x="7215997" y="900000"/>
                </a:cubicBezTo>
                <a:lnTo>
                  <a:pt x="150003" y="900000"/>
                </a:lnTo>
                <a:cubicBezTo>
                  <a:pt x="67159" y="900000"/>
                  <a:pt x="0" y="832841"/>
                  <a:pt x="0" y="749997"/>
                </a:cubicBezTo>
                <a:lnTo>
                  <a:pt x="0" y="150003"/>
                </a:lnTo>
                <a:cubicBezTo>
                  <a:pt x="0" y="67159"/>
                  <a:pt x="67159" y="0"/>
                  <a:pt x="150003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46C01A0-CCD7-70B6-3C9F-B7A36A6395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2" name="動作設定ボタン: 戻る/前へ 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843255D-F719-2693-3A2D-C3D65484948F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" name="動作設定ボタン: 進む/次へ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1C8BFF9-C7D1-774B-1AF7-A544B78731EF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918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版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945931"/>
            <a:ext cx="7886700" cy="523420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D3E9E-A95C-48F2-B4BF-A71542E0BE9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5BF0D232-2909-457E-BB71-262959D2C491}"/>
              </a:ext>
            </a:extLst>
          </p:cNvPr>
          <p:cNvSpPr/>
          <p:nvPr userDrawn="1"/>
        </p:nvSpPr>
        <p:spPr>
          <a:xfrm>
            <a:off x="-143692" y="-172722"/>
            <a:ext cx="9358811" cy="1118653"/>
          </a:xfrm>
          <a:custGeom>
            <a:avLst/>
            <a:gdLst>
              <a:gd name="connsiteX0" fmla="*/ 240005 w 9448800"/>
              <a:gd name="connsiteY0" fmla="*/ 0 h 1440000"/>
              <a:gd name="connsiteX1" fmla="*/ 1919995 w 9448800"/>
              <a:gd name="connsiteY1" fmla="*/ 0 h 1440000"/>
              <a:gd name="connsiteX2" fmla="*/ 1968364 w 9448800"/>
              <a:gd name="connsiteY2" fmla="*/ 4876 h 1440000"/>
              <a:gd name="connsiteX3" fmla="*/ 1991360 w 9448800"/>
              <a:gd name="connsiteY3" fmla="*/ 12014 h 1440000"/>
              <a:gd name="connsiteX4" fmla="*/ 1991360 w 9448800"/>
              <a:gd name="connsiteY4" fmla="*/ 0 h 1440000"/>
              <a:gd name="connsiteX5" fmla="*/ 9448800 w 9448800"/>
              <a:gd name="connsiteY5" fmla="*/ 0 h 1440000"/>
              <a:gd name="connsiteX6" fmla="*/ 9448800 w 9448800"/>
              <a:gd name="connsiteY6" fmla="*/ 365125 h 1440000"/>
              <a:gd name="connsiteX7" fmla="*/ 2160000 w 9448800"/>
              <a:gd name="connsiteY7" fmla="*/ 365125 h 1440000"/>
              <a:gd name="connsiteX8" fmla="*/ 2160000 w 9448800"/>
              <a:gd name="connsiteY8" fmla="*/ 1199995 h 1440000"/>
              <a:gd name="connsiteX9" fmla="*/ 1919995 w 9448800"/>
              <a:gd name="connsiteY9" fmla="*/ 1440000 h 1440000"/>
              <a:gd name="connsiteX10" fmla="*/ 240005 w 9448800"/>
              <a:gd name="connsiteY10" fmla="*/ 1440000 h 1440000"/>
              <a:gd name="connsiteX11" fmla="*/ 0 w 9448800"/>
              <a:gd name="connsiteY11" fmla="*/ 1199995 h 1440000"/>
              <a:gd name="connsiteX12" fmla="*/ 0 w 9448800"/>
              <a:gd name="connsiteY12" fmla="*/ 240005 h 1440000"/>
              <a:gd name="connsiteX13" fmla="*/ 240005 w 9448800"/>
              <a:gd name="connsiteY13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48800" h="1440000">
                <a:moveTo>
                  <a:pt x="240005" y="0"/>
                </a:moveTo>
                <a:lnTo>
                  <a:pt x="1919995" y="0"/>
                </a:lnTo>
                <a:cubicBezTo>
                  <a:pt x="1936564" y="0"/>
                  <a:pt x="1952741" y="1679"/>
                  <a:pt x="1968364" y="4876"/>
                </a:cubicBezTo>
                <a:lnTo>
                  <a:pt x="1991360" y="12014"/>
                </a:lnTo>
                <a:lnTo>
                  <a:pt x="1991360" y="0"/>
                </a:lnTo>
                <a:lnTo>
                  <a:pt x="9448800" y="0"/>
                </a:lnTo>
                <a:lnTo>
                  <a:pt x="9448800" y="365125"/>
                </a:lnTo>
                <a:lnTo>
                  <a:pt x="2160000" y="365125"/>
                </a:lnTo>
                <a:lnTo>
                  <a:pt x="2160000" y="1199995"/>
                </a:lnTo>
                <a:cubicBezTo>
                  <a:pt x="2160000" y="1332546"/>
                  <a:pt x="2052546" y="1440000"/>
                  <a:pt x="1919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092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活用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2B8B867-AE6E-4E68-A2B0-16AC84ABC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1813441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7" name="動作設定ボタン: 戻る/前へ 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B737C405-E1AB-3A53-5B8D-DAD591B15DCC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CD4F850-14F2-D59A-8438-A3016678303B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184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確認（解答）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707" y="1642019"/>
            <a:ext cx="7177405" cy="996577"/>
          </a:xfrm>
        </p:spPr>
        <p:txBody>
          <a:bodyPr anchor="t" anchorCtr="0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ホームベース 17">
            <a:extLst>
              <a:ext uri="{FF2B5EF4-FFF2-40B4-BE49-F238E27FC236}">
                <a16:creationId xmlns:a16="http://schemas.microsoft.com/office/drawing/2014/main" id="{6F923E08-A8E2-990A-1D2E-DEE4D18AC64F}"/>
              </a:ext>
            </a:extLst>
          </p:cNvPr>
          <p:cNvSpPr/>
          <p:nvPr userDrawn="1"/>
        </p:nvSpPr>
        <p:spPr>
          <a:xfrm>
            <a:off x="756000" y="197626"/>
            <a:ext cx="1440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確 認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FD18DF1-2E79-A9B0-746F-6103F13A7673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87707665-D7FD-BBE2-E1D8-C655A9CE07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9588" y="2708275"/>
            <a:ext cx="8010525" cy="3648075"/>
          </a:xfrm>
        </p:spPr>
        <p:txBody>
          <a:bodyPr/>
          <a:lstStyle>
            <a:lvl1pPr marL="0" indent="0">
              <a:buFontTx/>
              <a:buNone/>
              <a:defRPr sz="3200" b="1">
                <a:solidFill>
                  <a:srgbClr val="FFFF00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9" name="動作設定ボタン: 戻る/前へ 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B3474DB-6FE5-B2AC-2426-13CC749BA2F5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5B7C393-72DB-EB04-609D-84D606DC89C9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328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習課題（解答）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526" y="1650355"/>
            <a:ext cx="7178588" cy="996577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1" name="ホームベース 11">
            <a:extLst>
              <a:ext uri="{FF2B5EF4-FFF2-40B4-BE49-F238E27FC236}">
                <a16:creationId xmlns:a16="http://schemas.microsoft.com/office/drawing/2014/main" id="{0B1272F2-C2EC-9C8B-53AB-EA82ED5240DF}"/>
              </a:ext>
            </a:extLst>
          </p:cNvPr>
          <p:cNvSpPr/>
          <p:nvPr userDrawn="1"/>
        </p:nvSpPr>
        <p:spPr>
          <a:xfrm>
            <a:off x="518305" y="230943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深い学び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6E755D21-6F19-C8B8-D84C-17350155D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3888" y="2781300"/>
            <a:ext cx="7896226" cy="35274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1">
                <a:solidFill>
                  <a:srgbClr val="FFFF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BE5A027-3C01-8599-0EC7-DBCD16F7CB19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7" name="動作設定ボタン: 戻る/前へ 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D954B69-8C49-5642-A518-607351EAD3D2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0" name="動作設定ボタン: 進む/次へ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687B248-B959-DF22-1DF3-93978D0B3B9F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396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導入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2623" y="-220519"/>
            <a:ext cx="9399721" cy="717331"/>
          </a:xfrm>
          <a:prstGeom prst="roundRect">
            <a:avLst/>
          </a:prstGeom>
          <a:solidFill>
            <a:srgbClr val="C7BFA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AF13606-1A80-4D0C-A3A5-BE2CD1882BE1}"/>
              </a:ext>
            </a:extLst>
          </p:cNvPr>
          <p:cNvSpPr txBox="1"/>
          <p:nvPr userDrawn="1"/>
        </p:nvSpPr>
        <p:spPr>
          <a:xfrm>
            <a:off x="3798019" y="35147"/>
            <a:ext cx="31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考えてみよう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AF9672-4CAD-418D-9CFC-71C6EC5C2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76850"/>
            <a:ext cx="7886700" cy="717332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39FB4A-CE12-4D1F-A8D3-52C7D68A15BD}"/>
              </a:ext>
            </a:extLst>
          </p:cNvPr>
          <p:cNvSpPr txBox="1">
            <a:spLocks/>
          </p:cNvSpPr>
          <p:nvPr userDrawn="1"/>
        </p:nvSpPr>
        <p:spPr>
          <a:xfrm>
            <a:off x="623455" y="5826072"/>
            <a:ext cx="7886700" cy="7173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449C1B6-C3DC-4F49-8EDF-4EAD58C864DD}"/>
              </a:ext>
            </a:extLst>
          </p:cNvPr>
          <p:cNvSpPr/>
          <p:nvPr userDrawn="1"/>
        </p:nvSpPr>
        <p:spPr>
          <a:xfrm>
            <a:off x="623455" y="-2961"/>
            <a:ext cx="1817528" cy="717331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導入！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" name="動作設定ボタン: 戻る/前へ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2C16574-7A18-467F-1C85-A20606A43814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3" name="動作設定ボタン: 進む/次へ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1F339FB-DA4B-655C-8A8E-61F0CB213DB7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1473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6B75A-687E-405C-8A0B-8D00578BA2C3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980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6B75A-687E-405C-8A0B-8D00578BA2C3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051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94" r:id="rId2"/>
    <p:sldLayoutId id="2147483795" r:id="rId3"/>
    <p:sldLayoutId id="2147483796" r:id="rId4"/>
    <p:sldLayoutId id="2147483797" r:id="rId5"/>
    <p:sldLayoutId id="2147483799" r:id="rId6"/>
    <p:sldLayoutId id="2147483780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字幕 1">
            <a:extLst>
              <a:ext uri="{FF2B5EF4-FFF2-40B4-BE49-F238E27FC236}">
                <a16:creationId xmlns:a16="http://schemas.microsoft.com/office/drawing/2014/main" id="{4FFCD98A-F66E-483B-A9C6-29209E47B5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１</a:t>
            </a:r>
            <a:r>
              <a:rPr lang="ja-JP" altLang="en-US" sz="3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部</a:t>
            </a:r>
            <a: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	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現代世界の系統地理的考察</a:t>
            </a:r>
            <a:endParaRPr lang="ja-JP" altLang="en-US" sz="3000" spc="-15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２章</a:t>
            </a:r>
            <a: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	</a:t>
            </a:r>
            <a:r>
              <a:rPr lang="ja-JP" altLang="en-US" sz="3000" dirty="0">
                <a:latin typeface="+mn-ea"/>
              </a:rPr>
              <a:t>資源と産業</a:t>
            </a:r>
            <a:endParaRPr lang="en-US" altLang="ja-JP" sz="3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５</a:t>
            </a:r>
            <a:r>
              <a:rPr lang="zh-TW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節</a:t>
            </a:r>
            <a:r>
              <a:rPr lang="en-US" altLang="zh-TW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工業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F4C1B93-90B1-67A0-F4AC-8F6A2F082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1596324"/>
            <a:ext cx="8496000" cy="1915805"/>
          </a:xfrm>
        </p:spPr>
        <p:txBody>
          <a:bodyPr anchor="t">
            <a:normAutofit/>
          </a:bodyPr>
          <a:lstStyle/>
          <a:p>
            <a:pPr indent="-457200" algn="l">
              <a:lnSpc>
                <a:spcPct val="100000"/>
              </a:lnSpc>
            </a:pPr>
            <a:r>
              <a:rPr lang="ja-JP" altLang="en-US" sz="5400" dirty="0">
                <a:solidFill>
                  <a:schemeClr val="bg1"/>
                </a:solidFill>
                <a:latin typeface="+mj-ea"/>
              </a:rPr>
              <a:t>２ 工業の立地</a:t>
            </a:r>
            <a:endParaRPr kumimoji="1" lang="ja-JP" altLang="en-US" sz="5400" dirty="0"/>
          </a:p>
        </p:txBody>
      </p:sp>
      <p:sp>
        <p:nvSpPr>
          <p:cNvPr id="5" name="テキスト プレースホルダー 9">
            <a:extLst>
              <a:ext uri="{FF2B5EF4-FFF2-40B4-BE49-F238E27FC236}">
                <a16:creationId xmlns:a16="http://schemas.microsoft.com/office/drawing/2014/main" id="{DB761A8E-7902-E156-8219-C8DB295C8D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ja-JP" altLang="en-US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教科書</a:t>
            </a:r>
            <a:r>
              <a:rPr lang="en-US" altLang="ja-JP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p.124</a:t>
            </a:r>
            <a:r>
              <a:rPr lang="ja-JP" altLang="en-US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125</a:t>
            </a:r>
          </a:p>
          <a:p>
            <a:pPr lvl="4"/>
            <a:endParaRPr kumimoji="1" lang="ja-JP" altLang="en-US" sz="24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2FE6A9E-80A0-A14D-B125-715085E89F66}"/>
              </a:ext>
            </a:extLst>
          </p:cNvPr>
          <p:cNvSpPr txBox="1"/>
          <p:nvPr/>
        </p:nvSpPr>
        <p:spPr>
          <a:xfrm>
            <a:off x="5868000" y="223813"/>
            <a:ext cx="3024000" cy="5770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endParaRPr lang="en-US" altLang="ja-JP" sz="1050" b="0" i="0" u="none" strike="noStrike" baseline="30000" dirty="0">
              <a:solidFill>
                <a:srgbClr val="000000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buSzPct val="80000"/>
            </a:pPr>
            <a:r>
              <a:rPr lang="en-US" altLang="ja-JP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本資料はサンプルのため、内容が変更される可能性があります。</a:t>
            </a:r>
            <a:br>
              <a:rPr lang="en-US" altLang="ja-JP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あらかじめご了承ください。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660500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立地による工業の分類 ６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001" y="1267200"/>
            <a:ext cx="8063999" cy="5644084"/>
          </a:xfrm>
        </p:spPr>
        <p:txBody>
          <a:bodyPr lIns="0" tIns="0" rIns="0" bIns="0">
            <a:noAutofit/>
          </a:bodyPr>
          <a:lstStyle/>
          <a:p>
            <a:pPr marL="901700" indent="-901700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dirty="0">
                <a:latin typeface="メイリオ" panose="020B0604030504040204" pitchFamily="50" charset="-128"/>
              </a:rPr>
              <a:t>　空港の開港や航空機の運航の増加</a:t>
            </a:r>
            <a:endParaRPr lang="en-US" altLang="ja-JP" sz="3200" dirty="0">
              <a:latin typeface="メイリオ" panose="020B0604030504040204" pitchFamily="50" charset="-128"/>
            </a:endParaRPr>
          </a:p>
          <a:p>
            <a:pPr marL="774000" indent="-774000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dirty="0">
                <a:latin typeface="メイリオ" panose="020B0604030504040204" pitchFamily="50" charset="-128"/>
              </a:rPr>
              <a:t>　→付加価値が高くて製品が小さく軽い</a:t>
            </a:r>
            <a:br>
              <a:rPr lang="en-US" altLang="ja-JP" sz="3200" dirty="0">
                <a:latin typeface="メイリオ" panose="020B0604030504040204" pitchFamily="50" charset="-128"/>
              </a:rPr>
            </a:br>
            <a:r>
              <a:rPr lang="ja-JP" altLang="en-US" sz="3200" dirty="0">
                <a:latin typeface="メイリオ" panose="020B0604030504040204" pitchFamily="50" charset="-128"/>
              </a:rPr>
              <a:t>工業（集積回路（</a:t>
            </a:r>
            <a:r>
              <a:rPr lang="en-US" altLang="ja-JP" sz="3200" dirty="0">
                <a:latin typeface="メイリオ" panose="020B0604030504040204" pitchFamily="50" charset="-128"/>
              </a:rPr>
              <a:t>IC</a:t>
            </a:r>
            <a:r>
              <a:rPr lang="ja-JP" altLang="en-US" sz="3200" dirty="0">
                <a:latin typeface="メイリオ" panose="020B0604030504040204" pitchFamily="50" charset="-128"/>
              </a:rPr>
              <a:t>）など）や、</a:t>
            </a:r>
            <a:br>
              <a:rPr lang="en-US" altLang="ja-JP" sz="3200" dirty="0">
                <a:latin typeface="メイリオ" panose="020B0604030504040204" pitchFamily="50" charset="-128"/>
              </a:rPr>
            </a:br>
            <a:r>
              <a:rPr lang="ja-JP" altLang="en-US" sz="3200" dirty="0">
                <a:latin typeface="メイリオ" panose="020B0604030504040204" pitchFamily="50" charset="-128"/>
              </a:rPr>
              <a:t>研究者・技術者の往来が多い先端技術産業が空港のそばに立地しやすい</a:t>
            </a:r>
            <a:endParaRPr lang="en-US" altLang="ja-JP" sz="3200" dirty="0">
              <a:latin typeface="メイリオ" panose="020B060403050404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1FAF179-7FE7-F2D8-9563-CCC5ACADDF31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676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立地による工業の分類 ７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000" y="1198938"/>
            <a:ext cx="8208000" cy="5456955"/>
          </a:xfrm>
        </p:spPr>
        <p:txBody>
          <a:bodyPr lIns="0" tIns="0" rIns="0" bIns="0">
            <a:noAutofit/>
          </a:bodyPr>
          <a:lstStyle/>
          <a:p>
            <a:pPr marL="0" indent="0">
              <a:lnSpc>
                <a:spcPct val="103000"/>
              </a:lnSpc>
              <a:spcBef>
                <a:spcPts val="3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高速道路の整備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ct val="103000"/>
              </a:lnSpc>
              <a:spcBef>
                <a:spcPts val="3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→インターチェンジ付近</a:t>
            </a:r>
            <a:br>
              <a:rPr lang="en-US" altLang="ja-JP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工業にとって魅力のある立地場所へ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357188" indent="-357188">
              <a:lnSpc>
                <a:spcPct val="103000"/>
              </a:lnSpc>
              <a:spcBef>
                <a:spcPts val="12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●地方での交通の利便性の向上</a:t>
            </a:r>
          </a:p>
          <a:p>
            <a:pPr marL="774000" indent="-774000">
              <a:lnSpc>
                <a:spcPct val="103000"/>
              </a:lnSpc>
              <a:spcBef>
                <a:spcPts val="3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→大都市部</a:t>
            </a:r>
            <a:br>
              <a:rPr lang="en-US" altLang="ja-JP" sz="3200" spc="-100" dirty="0">
                <a:latin typeface="メイリオ" panose="020B0604030504040204" pitchFamily="50" charset="-128"/>
              </a:rPr>
            </a:br>
            <a:r>
              <a:rPr lang="ja-JP" altLang="en-US" sz="3200" spc="-100" dirty="0">
                <a:latin typeface="メイリオ" panose="020B0604030504040204" pitchFamily="50" charset="-128"/>
              </a:rPr>
              <a:t>（地価や賃金が高く</a:t>
            </a:r>
            <a:r>
              <a:rPr lang="ja-JP" altLang="en-US" sz="3200" spc="-500" dirty="0">
                <a:latin typeface="メイリオ" panose="020B0604030504040204" pitchFamily="50" charset="-128"/>
              </a:rPr>
              <a:t>、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渋滞も激しい</a:t>
            </a:r>
            <a:r>
              <a:rPr lang="ja-JP" altLang="en-US" sz="3200" spc="-500" dirty="0">
                <a:latin typeface="メイリオ" panose="020B0604030504040204" pitchFamily="50" charset="-128"/>
              </a:rPr>
              <a:t>）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から地方へ工業が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〔⑨  </a:t>
            </a:r>
            <a:r>
              <a:rPr lang="ja-JP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</a:rPr>
              <a:t>分散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  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〕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する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901700" indent="-901700">
              <a:lnSpc>
                <a:spcPct val="103000"/>
              </a:lnSpc>
              <a:spcBef>
                <a:spcPts val="12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●国際的な交通網の構築と、交通機関の発達</a:t>
            </a:r>
          </a:p>
          <a:p>
            <a:pPr marL="774000" indent="-774000">
              <a:lnSpc>
                <a:spcPct val="103000"/>
              </a:lnSpc>
              <a:spcBef>
                <a:spcPts val="3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→発展途上国（人件費が安価）への</a:t>
            </a:r>
            <a:br>
              <a:rPr lang="en-US" altLang="ja-JP" sz="3200" spc="-100" dirty="0">
                <a:latin typeface="メイリオ" panose="020B0604030504040204" pitchFamily="50" charset="-128"/>
              </a:rPr>
            </a:br>
            <a:r>
              <a:rPr lang="ja-JP" altLang="en-US" sz="3200" spc="-100" dirty="0">
                <a:latin typeface="メイリオ" panose="020B0604030504040204" pitchFamily="50" charset="-128"/>
              </a:rPr>
              <a:t>工場移転を促した</a:t>
            </a:r>
            <a:endParaRPr lang="ja-JP" altLang="en-US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メモ 10">
            <a:extLst>
              <a:ext uri="{FF2B5EF4-FFF2-40B4-BE49-F238E27FC236}">
                <a16:creationId xmlns:a16="http://schemas.microsoft.com/office/drawing/2014/main" id="{BE12D1FD-3391-F0B0-A50D-0C57A3DE8E61}"/>
              </a:ext>
            </a:extLst>
          </p:cNvPr>
          <p:cNvSpPr/>
          <p:nvPr/>
        </p:nvSpPr>
        <p:spPr>
          <a:xfrm>
            <a:off x="4644000" y="4437000"/>
            <a:ext cx="1152000" cy="468000"/>
          </a:xfrm>
          <a:prstGeom prst="foldedCorner">
            <a:avLst>
              <a:gd name="adj" fmla="val 37947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E7D0903-0565-E53B-B5D4-3474035AB1B7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178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67D8498F-41F8-097A-A892-AC8BB8C31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57" y="2283683"/>
            <a:ext cx="8363685" cy="243575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  <a:latin typeface="+mn-ea"/>
              </a:rPr>
              <a:t>立地による工業の分類 </a:t>
            </a:r>
            <a:r>
              <a:rPr lang="en-US" altLang="ja-JP" sz="3600" b="1" dirty="0">
                <a:solidFill>
                  <a:schemeClr val="bg1"/>
                </a:solidFill>
                <a:latin typeface="+mn-ea"/>
              </a:rPr>
              <a:t>8</a:t>
            </a:r>
            <a:endParaRPr lang="ja-JP" altLang="ja-JP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6012000"/>
            <a:ext cx="9144000" cy="388084"/>
          </a:xfrm>
        </p:spPr>
        <p:txBody>
          <a:bodyPr lIns="0" tIns="0" rIns="0" bIns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altLang="ja-JP" dirty="0">
                <a:latin typeface="+mn-ea"/>
              </a:rPr>
              <a:t>p.125_</a:t>
            </a:r>
            <a:r>
              <a:rPr lang="ja-JP" altLang="en-US">
                <a:latin typeface="+mn-ea"/>
              </a:rPr>
              <a:t>図</a:t>
            </a:r>
            <a:r>
              <a:rPr lang="en-US" altLang="ja-JP">
                <a:latin typeface="+mn-ea"/>
              </a:rPr>
              <a:t>5</a:t>
            </a:r>
            <a:r>
              <a:rPr lang="en-US" altLang="ja-JP" dirty="0">
                <a:latin typeface="+mn-ea"/>
              </a:rPr>
              <a:t>_</a:t>
            </a:r>
            <a:r>
              <a:rPr lang="ja-JP" altLang="en-US" dirty="0">
                <a:latin typeface="+mn-ea"/>
              </a:rPr>
              <a:t>立地による工業の分類</a:t>
            </a:r>
            <a:endParaRPr lang="en-US" altLang="ja-JP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4976CAF-1916-D545-489A-59BC7787B3A8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592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">
            <a:extLst>
              <a:ext uri="{FF2B5EF4-FFF2-40B4-BE49-F238E27FC236}">
                <a16:creationId xmlns:a16="http://schemas.microsoft.com/office/drawing/2014/main" id="{7F5D5E6D-45BE-494A-9FEF-A303C6BB8F74}"/>
              </a:ext>
            </a:extLst>
          </p:cNvPr>
          <p:cNvSpPr txBox="1">
            <a:spLocks/>
          </p:cNvSpPr>
          <p:nvPr/>
        </p:nvSpPr>
        <p:spPr>
          <a:xfrm>
            <a:off x="494457" y="2924999"/>
            <a:ext cx="8187403" cy="38160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3000"/>
              </a:lnSpc>
              <a:spcBef>
                <a:spcPts val="600"/>
              </a:spcBef>
            </a:pPr>
            <a:r>
              <a:rPr kumimoji="0" lang="ja-JP" altLang="en-US" sz="3000" b="1" spc="-100" dirty="0">
                <a:solidFill>
                  <a:srgbClr val="FF0000"/>
                </a:solidFill>
                <a:latin typeface="メイリオ" panose="020B0604030504040204" pitchFamily="50" charset="-128"/>
                <a:cs typeface="+mn-cs"/>
              </a:rPr>
              <a:t>原料指向型工業は原料重量が大きく原料産地に、市場指向型工業は製品重量が大きく消費地に、労働力指向型工業は安価な労働力を得やすい発展途上国に、集積指向型工業は関連工場の集積を生かして、交通指向型工業は交通の利便性を生かしてそれぞれ立地する。</a:t>
            </a:r>
          </a:p>
          <a:p>
            <a:pPr>
              <a:lnSpc>
                <a:spcPct val="103000"/>
              </a:lnSpc>
              <a:spcBef>
                <a:spcPts val="600"/>
              </a:spcBef>
            </a:pPr>
            <a:endParaRPr kumimoji="0" lang="ja-JP" altLang="en-US" sz="3000" b="1" spc="-100" dirty="0">
              <a:solidFill>
                <a:srgbClr val="FF0000"/>
              </a:solidFill>
              <a:latin typeface="メイリオ" panose="020B0604030504040204" pitchFamily="50" charset="-128"/>
              <a:cs typeface="+mn-cs"/>
            </a:endParaRPr>
          </a:p>
        </p:txBody>
      </p:sp>
      <p:sp>
        <p:nvSpPr>
          <p:cNvPr id="4" name="四角形: メモ 3">
            <a:extLst>
              <a:ext uri="{FF2B5EF4-FFF2-40B4-BE49-F238E27FC236}">
                <a16:creationId xmlns:a16="http://schemas.microsoft.com/office/drawing/2014/main" id="{0D4306CC-9FA8-A225-EDC0-D57FFC862211}"/>
              </a:ext>
            </a:extLst>
          </p:cNvPr>
          <p:cNvSpPr/>
          <p:nvPr/>
        </p:nvSpPr>
        <p:spPr>
          <a:xfrm>
            <a:off x="360648" y="2853000"/>
            <a:ext cx="8455020" cy="2952000"/>
          </a:xfrm>
          <a:prstGeom prst="foldedCorner">
            <a:avLst/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64B57630-279A-61FB-7670-4D9E59A7C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707" y="1642019"/>
            <a:ext cx="7339153" cy="996577"/>
          </a:xfrm>
        </p:spPr>
        <p:txBody>
          <a:bodyPr>
            <a:noAutofit/>
          </a:bodyPr>
          <a:lstStyle/>
          <a:p>
            <a:r>
              <a:rPr kumimoji="0" lang="ja-JP" altLang="en-US" dirty="0">
                <a:solidFill>
                  <a:prstClr val="black"/>
                </a:solidFill>
                <a:latin typeface="+mn-ea"/>
              </a:rPr>
              <a:t>工業の立地による分類について、各工業の特徴を原料や市場、労働力に着目して説明しよう。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51CDBD7-01B2-8557-33CB-879AE2E87D07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037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B26D46-93C8-C9D5-AA47-B40384513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743542"/>
            <a:ext cx="8196112" cy="2736000"/>
          </a:xfrm>
        </p:spPr>
        <p:txBody>
          <a:bodyPr>
            <a:noAutofit/>
          </a:bodyPr>
          <a:lstStyle/>
          <a:p>
            <a:pPr marL="715963" indent="-715963">
              <a:lnSpc>
                <a:spcPct val="80000"/>
              </a:lnSpc>
              <a:spcBef>
                <a:spcPts val="800"/>
              </a:spcBef>
            </a:pPr>
            <a:endParaRPr lang="en-US" altLang="ja-JP" sz="2800" dirty="0">
              <a:latin typeface="+mn-ea"/>
            </a:endParaRPr>
          </a:p>
          <a:p>
            <a:pPr marL="715963" indent="-715963">
              <a:lnSpc>
                <a:spcPct val="100000"/>
              </a:lnSpc>
              <a:spcBef>
                <a:spcPts val="800"/>
              </a:spcBef>
            </a:pPr>
            <a:r>
              <a:rPr lang="en-US" altLang="ja-JP" sz="2800" dirty="0">
                <a:latin typeface="+mn-ea"/>
              </a:rPr>
              <a:t>(1)	</a:t>
            </a:r>
            <a:r>
              <a:rPr lang="ja-JP" altLang="en-US" sz="2800" dirty="0"/>
              <a:t>工場の立地について、工業の立地因子や立地条件による決定の要因を理解し、立地によって分類した工業の特徴と具体的な工業の例をとらえる。</a:t>
            </a:r>
            <a:endParaRPr lang="en-US" altLang="ja-JP" sz="2800" dirty="0"/>
          </a:p>
        </p:txBody>
      </p:sp>
      <p:sp>
        <p:nvSpPr>
          <p:cNvPr id="4" name="角丸四角形 11">
            <a:extLst>
              <a:ext uri="{FF2B5EF4-FFF2-40B4-BE49-F238E27FC236}">
                <a16:creationId xmlns:a16="http://schemas.microsoft.com/office/drawing/2014/main" id="{741E08F6-9AD6-3A0D-3C77-508190C25634}"/>
              </a:ext>
            </a:extLst>
          </p:cNvPr>
          <p:cNvSpPr/>
          <p:nvPr/>
        </p:nvSpPr>
        <p:spPr>
          <a:xfrm>
            <a:off x="918184" y="3547590"/>
            <a:ext cx="3413222" cy="483952"/>
          </a:xfrm>
          <a:prstGeom prst="roundRect">
            <a:avLst>
              <a:gd name="adj" fmla="val 46382"/>
            </a:avLst>
          </a:prstGeom>
          <a:solidFill>
            <a:srgbClr val="DDEFFB"/>
          </a:solidFill>
          <a:ln w="38100">
            <a:solidFill>
              <a:srgbClr val="2D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lvl="0" algn="ctr"/>
            <a:r>
              <a:rPr lang="ja-JP" altLang="en-US" sz="2800" dirty="0">
                <a:solidFill>
                  <a:schemeClr val="tx1"/>
                </a:solidFill>
              </a:rPr>
              <a:t>＜学習のポイント＞</a:t>
            </a:r>
          </a:p>
        </p:txBody>
      </p:sp>
      <p:sp>
        <p:nvSpPr>
          <p:cNvPr id="7" name="タイトル 6">
            <a:extLst>
              <a:ext uri="{FF2B5EF4-FFF2-40B4-BE49-F238E27FC236}">
                <a16:creationId xmlns:a16="http://schemas.microsoft.com/office/drawing/2014/main" id="{1E747216-F384-2E19-FC9E-2BD0E0777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196" y="1628115"/>
            <a:ext cx="7590804" cy="2277458"/>
          </a:xfrm>
        </p:spPr>
        <p:txBody>
          <a:bodyPr/>
          <a:lstStyle/>
          <a:p>
            <a:r>
              <a:rPr lang="ja-JP" altLang="en-US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ビール工場は、どのような場所に立地しているのか、図２から読み取ろう。また、工業は立地によってどのように分類されるのだろうか。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60CAB6C-D4E5-7BB0-31FD-ED70E857E791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123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280950"/>
            <a:ext cx="697238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4000" b="1" spc="-100" dirty="0">
                <a:solidFill>
                  <a:schemeClr val="bg1"/>
                </a:solidFill>
              </a:rPr>
              <a:t>工業の立地因子と立地条件 １</a:t>
            </a:r>
            <a:endParaRPr lang="ja-JP" altLang="ja-JP" sz="4000" b="1" spc="-100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44" y="1663504"/>
            <a:ext cx="8181856" cy="4961581"/>
          </a:xfrm>
        </p:spPr>
        <p:txBody>
          <a:bodyPr lIns="0" tIns="0" rIns="0" bIns="0">
            <a:noAutofit/>
          </a:bodyPr>
          <a:lstStyle/>
          <a:p>
            <a:pPr marL="1566863" indent="-1566863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●企業</a:t>
            </a:r>
            <a:endParaRPr lang="en-US" altLang="ja-JP" sz="3200" spc="-100" dirty="0">
              <a:latin typeface="+mn-ea"/>
            </a:endParaRPr>
          </a:p>
          <a:p>
            <a:pPr marL="757238" indent="-757238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原料や材料を工場で加工して製品を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つくり、市場で販売 </a:t>
            </a:r>
            <a:endParaRPr lang="en-US" altLang="ja-JP" sz="3200" spc="-100" dirty="0">
              <a:latin typeface="+mn-ea"/>
            </a:endParaRPr>
          </a:p>
          <a:p>
            <a:pPr marL="2711450" indent="-2711450">
              <a:lnSpc>
                <a:spcPct val="105000"/>
              </a:lnSpc>
              <a:spcBef>
                <a:spcPts val="1200"/>
              </a:spcBef>
              <a:buNone/>
            </a:pPr>
            <a:r>
              <a:rPr lang="ja-JP" altLang="en-US" sz="3200" spc="-100" dirty="0">
                <a:latin typeface="+mn-ea"/>
              </a:rPr>
              <a:t>　工場の立地</a:t>
            </a:r>
            <a:endParaRPr lang="en-US" altLang="ja-JP" sz="3200" spc="-100" dirty="0">
              <a:latin typeface="+mn-ea"/>
            </a:endParaRPr>
          </a:p>
          <a:p>
            <a:pPr marL="2711450" indent="-2711450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原料産地と市場の位置関係を考える</a:t>
            </a:r>
            <a:endParaRPr lang="en-US" altLang="ja-JP" sz="3200" spc="-100" dirty="0">
              <a:latin typeface="+mn-ea"/>
            </a:endParaRPr>
          </a:p>
          <a:p>
            <a:pPr marL="1166813" indent="-1166813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　→製品を輸送する費用や生産にかかる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費用が、最も節約できる場所に立地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しようとする　</a:t>
            </a:r>
            <a:endParaRPr lang="en-US" altLang="ja-JP" sz="3200" spc="-1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939139A-42D6-7285-A748-39DF373EE4AE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709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CB78B7A-3B9F-8B19-A635-B03C0931F9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844" y="1170000"/>
            <a:ext cx="8114156" cy="5355000"/>
          </a:xfrm>
        </p:spPr>
        <p:txBody>
          <a:bodyPr>
            <a:noAutofit/>
          </a:bodyPr>
          <a:lstStyle/>
          <a:p>
            <a:pPr marL="1881188" indent="-1881188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〔① </a:t>
            </a:r>
            <a:r>
              <a:rPr lang="ja-JP" altLang="en-US" sz="3200" b="1" spc="-100" dirty="0">
                <a:solidFill>
                  <a:srgbClr val="FF0000"/>
                </a:solidFill>
                <a:latin typeface="+mn-ea"/>
              </a:rPr>
              <a:t>立地因子</a:t>
            </a:r>
            <a:r>
              <a:rPr lang="ja-JP" altLang="en-US" sz="3200" spc="-100" dirty="0">
                <a:latin typeface="+mn-ea"/>
              </a:rPr>
              <a:t>  </a:t>
            </a:r>
            <a:r>
              <a:rPr lang="en-US" altLang="ja-JP" sz="3200" spc="-100" dirty="0">
                <a:latin typeface="+mn-ea"/>
              </a:rPr>
              <a:t>〕</a:t>
            </a:r>
          </a:p>
          <a:p>
            <a:pPr marL="773113" indent="-773113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場所によって変動し、立地の決定に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直接作用するもの　</a:t>
            </a: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（例）輸送費</a:t>
            </a:r>
            <a:endParaRPr lang="en-US" altLang="zh-TW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881188" indent="-1881188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〔② </a:t>
            </a:r>
            <a:r>
              <a:rPr lang="ja-JP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</a:rPr>
              <a:t>立地条件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  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〕</a:t>
            </a:r>
          </a:p>
          <a:p>
            <a:pPr marL="774000" indent="-774000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工業の立地に影響する条件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2011363" indent="-2011363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　（例）地形、気候、交通の利便性、</a:t>
            </a:r>
            <a:br>
              <a:rPr lang="en-US" altLang="ja-JP" sz="3200" spc="-100" dirty="0">
                <a:latin typeface="メイリオ" panose="020B0604030504040204" pitchFamily="50" charset="-128"/>
              </a:rPr>
            </a:br>
            <a:r>
              <a:rPr lang="ja-JP" altLang="en-US" sz="3200" spc="-100" dirty="0">
                <a:latin typeface="メイリオ" panose="020B0604030504040204" pitchFamily="50" charset="-128"/>
              </a:rPr>
              <a:t>労働力確保の容易さ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979488" indent="-979488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工場の建設地 </a:t>
            </a:r>
            <a:endParaRPr lang="en-US" altLang="ja-JP" sz="3200" spc="-100" dirty="0">
              <a:latin typeface="+mn-ea"/>
            </a:endParaRPr>
          </a:p>
          <a:p>
            <a:pPr marL="774000" indent="-774000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企業は立地因子を第一に考え、そのうえで立地条件の影響も考え決定する</a:t>
            </a:r>
            <a:endParaRPr lang="en-US" altLang="ja-JP" sz="3200" spc="-100" dirty="0">
              <a:latin typeface="+mn-ea"/>
            </a:endParaRPr>
          </a:p>
          <a:p>
            <a:pPr marL="0" indent="0">
              <a:lnSpc>
                <a:spcPct val="105000"/>
              </a:lnSpc>
              <a:buNone/>
            </a:pPr>
            <a:endParaRPr lang="ja-JP" altLang="en-US" sz="32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1B20245-1D2C-538D-1D59-7D359A8A9A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0800" y="0"/>
            <a:ext cx="7092000" cy="677863"/>
          </a:xfrm>
        </p:spPr>
        <p:txBody>
          <a:bodyPr anchor="t" anchorCtr="0"/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工業の立地因子と立地条件 ２</a:t>
            </a:r>
            <a:endParaRPr lang="ja-JP" altLang="en-US" sz="3600" dirty="0"/>
          </a:p>
        </p:txBody>
      </p:sp>
      <p:sp>
        <p:nvSpPr>
          <p:cNvPr id="7" name="メモ 9">
            <a:extLst>
              <a:ext uri="{FF2B5EF4-FFF2-40B4-BE49-F238E27FC236}">
                <a16:creationId xmlns:a16="http://schemas.microsoft.com/office/drawing/2014/main" id="{93661A7B-4DE7-F3B4-BD9A-A065E98C98FB}"/>
              </a:ext>
            </a:extLst>
          </p:cNvPr>
          <p:cNvSpPr/>
          <p:nvPr/>
        </p:nvSpPr>
        <p:spPr>
          <a:xfrm>
            <a:off x="1980000" y="1197000"/>
            <a:ext cx="1836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メモ 10">
            <a:extLst>
              <a:ext uri="{FF2B5EF4-FFF2-40B4-BE49-F238E27FC236}">
                <a16:creationId xmlns:a16="http://schemas.microsoft.com/office/drawing/2014/main" id="{CD65395F-51D3-3B05-5518-3B319C320778}"/>
              </a:ext>
            </a:extLst>
          </p:cNvPr>
          <p:cNvSpPr/>
          <p:nvPr/>
        </p:nvSpPr>
        <p:spPr>
          <a:xfrm>
            <a:off x="1980000" y="2709000"/>
            <a:ext cx="1836000" cy="504000"/>
          </a:xfrm>
          <a:prstGeom prst="foldedCorner">
            <a:avLst>
              <a:gd name="adj" fmla="val 37947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A636067-64B1-C699-95B5-C26D37CA00C0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825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280950"/>
            <a:ext cx="6476601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4000" b="1" dirty="0">
                <a:solidFill>
                  <a:schemeClr val="bg1"/>
                </a:solidFill>
              </a:rPr>
              <a:t>立地による工業の分類 １</a:t>
            </a:r>
            <a:endParaRPr lang="ja-JP" altLang="ja-JP" sz="40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44" y="1663504"/>
            <a:ext cx="8037856" cy="4961581"/>
          </a:xfrm>
        </p:spPr>
        <p:txBody>
          <a:bodyPr lIns="0" tIns="0" rIns="0" bIns="0">
            <a:noAutofit/>
          </a:bodyPr>
          <a:lstStyle/>
          <a:p>
            <a:pPr marL="1566863" indent="-1566863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●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〔③ </a:t>
            </a:r>
            <a:r>
              <a:rPr lang="zh-TW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原料指向型工業</a:t>
            </a: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〕</a:t>
            </a: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774000" indent="-774000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原料産地が特定の場所に限られ、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製品よりも原料の重量が大きい工業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（セメント製造や製鉄など）</a:t>
            </a:r>
            <a:endParaRPr lang="en-US" altLang="ja-JP" sz="3200" spc="-100" dirty="0">
              <a:latin typeface="+mn-ea"/>
            </a:endParaRPr>
          </a:p>
          <a:p>
            <a:pPr marL="1182688" indent="-1182688">
              <a:lnSpc>
                <a:spcPct val="120000"/>
              </a:lnSpc>
              <a:spcBef>
                <a:spcPts val="0"/>
              </a:spcBef>
              <a:buNone/>
            </a:pPr>
            <a:r>
              <a:rPr lang="ja-JP" altLang="en-US" sz="3200" spc="-100" dirty="0">
                <a:latin typeface="+mn-ea"/>
              </a:rPr>
              <a:t>　　→輸送費が最小となる原料産地に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立地する</a:t>
            </a:r>
            <a:endParaRPr lang="en-US" altLang="ja-JP" sz="3200" spc="-100" dirty="0">
              <a:latin typeface="+mn-ea"/>
            </a:endParaRPr>
          </a:p>
          <a:p>
            <a:pPr marL="406800" indent="-406800">
              <a:lnSpc>
                <a:spcPct val="120000"/>
              </a:lnSpc>
              <a:spcBef>
                <a:spcPts val="0"/>
              </a:spcBef>
              <a:buNone/>
            </a:pPr>
            <a:endParaRPr lang="en-US" altLang="ja-JP" sz="3200" spc="-100" dirty="0">
              <a:latin typeface="+mn-ea"/>
            </a:endParaRPr>
          </a:p>
        </p:txBody>
      </p:sp>
      <p:sp>
        <p:nvSpPr>
          <p:cNvPr id="10" name="メモ 9"/>
          <p:cNvSpPr/>
          <p:nvPr/>
        </p:nvSpPr>
        <p:spPr>
          <a:xfrm>
            <a:off x="2016000" y="1701000"/>
            <a:ext cx="2952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ED2CF78-B246-2378-2FB9-83FF1FCEB7D2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051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立地による工業の分類 ２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99" y="1168129"/>
            <a:ext cx="8208001" cy="5456955"/>
          </a:xfrm>
        </p:spPr>
        <p:txBody>
          <a:bodyPr lIns="0" tIns="0" rIns="0" bIns="0">
            <a:noAutofit/>
          </a:bodyPr>
          <a:lstStyle/>
          <a:p>
            <a:pPr marL="0" indent="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〔④ </a:t>
            </a:r>
            <a:r>
              <a:rPr lang="zh-TW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市場指向型工業</a:t>
            </a: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〕</a:t>
            </a:r>
          </a:p>
          <a:p>
            <a:pPr marL="774000" indent="-7740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どこでも得られる原料（水など）が、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774000" indent="-7740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　製品重量の大部分を占める工業</a:t>
            </a:r>
            <a:br>
              <a:rPr lang="en-US" altLang="ja-JP" sz="3200" spc="-100" dirty="0">
                <a:latin typeface="メイリオ" panose="020B0604030504040204" pitchFamily="50" charset="-128"/>
              </a:rPr>
            </a:br>
            <a:r>
              <a:rPr lang="ja-JP" altLang="en-US" sz="3200" spc="-100" dirty="0">
                <a:latin typeface="メイリオ" panose="020B0604030504040204" pitchFamily="50" charset="-128"/>
              </a:rPr>
              <a:t>（ビール製造や清涼飲料製造）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901700" indent="-9017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　→製品の輸送費を最小化 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901700" indent="-9017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　→市場の近くに立地する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895350" indent="-89535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大都市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学術・文化の中心</a:t>
            </a:r>
            <a:br>
              <a:rPr lang="en-US" altLang="ja-JP" sz="3200" spc="-100" dirty="0">
                <a:latin typeface="メイリオ" panose="020B0604030504040204" pitchFamily="50" charset="-128"/>
              </a:rPr>
            </a:br>
            <a:r>
              <a:rPr lang="ja-JP" altLang="en-US" sz="3200" spc="-100" dirty="0">
                <a:latin typeface="メイリオ" panose="020B0604030504040204" pitchFamily="50" charset="-128"/>
              </a:rPr>
              <a:t> （例）東京、ニューヨーク、パリなど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895350" indent="-89535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→出版・印刷業、服飾業も立地する</a:t>
            </a:r>
            <a:endParaRPr lang="ja-JP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メモ 9">
            <a:extLst>
              <a:ext uri="{FF2B5EF4-FFF2-40B4-BE49-F238E27FC236}">
                <a16:creationId xmlns:a16="http://schemas.microsoft.com/office/drawing/2014/main" id="{42940F58-4C95-5F27-11D8-F14684E2A4F8}"/>
              </a:ext>
            </a:extLst>
          </p:cNvPr>
          <p:cNvSpPr/>
          <p:nvPr/>
        </p:nvSpPr>
        <p:spPr>
          <a:xfrm>
            <a:off x="1996679" y="1132386"/>
            <a:ext cx="2952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9CDAA0-3CBC-C443-182B-C663F326CF44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317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4B2E1FCE-D7FF-AFCF-C371-DDEB8BFD4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80" y="1079999"/>
            <a:ext cx="4511440" cy="4694779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立地による工業の分類 ３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6012000"/>
            <a:ext cx="9144000" cy="388084"/>
          </a:xfrm>
        </p:spPr>
        <p:txBody>
          <a:bodyPr lIns="0" tIns="0" rIns="0" bIns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altLang="ja-JP" dirty="0">
                <a:latin typeface="+mn-ea"/>
              </a:rPr>
              <a:t>p.124_</a:t>
            </a:r>
            <a:r>
              <a:rPr lang="ja-JP" altLang="en-US" dirty="0">
                <a:latin typeface="+mn-ea"/>
              </a:rPr>
              <a:t>図</a:t>
            </a:r>
            <a:r>
              <a:rPr lang="en-US" altLang="ja-JP" dirty="0">
                <a:latin typeface="+mn-ea"/>
              </a:rPr>
              <a:t>2_</a:t>
            </a:r>
            <a:r>
              <a:rPr lang="ja-JP" altLang="en-US" dirty="0">
                <a:latin typeface="+mn-ea"/>
              </a:rPr>
              <a:t>ビール工場の立地</a:t>
            </a:r>
            <a:endParaRPr lang="en-US" altLang="ja-JP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9609449-4AFE-10CF-4163-B9C080E4ECA5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19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立地による工業の分類 ４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99" y="981001"/>
            <a:ext cx="8208001" cy="5644084"/>
          </a:xfrm>
        </p:spPr>
        <p:txBody>
          <a:bodyPr lIns="0" tIns="0" rIns="0" bIns="0">
            <a:noAutofit/>
          </a:bodyPr>
          <a:lstStyle/>
          <a:p>
            <a:pPr marL="0" indent="0">
              <a:lnSpc>
                <a:spcPct val="95000"/>
              </a:lnSpc>
              <a:spcBef>
                <a:spcPts val="1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〔⑤ </a:t>
            </a:r>
            <a:r>
              <a:rPr lang="zh-TW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労働力指向型工業</a:t>
            </a: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〕</a:t>
            </a:r>
          </a:p>
          <a:p>
            <a:pPr marL="774000" indent="-774000">
              <a:lnSpc>
                <a:spcPct val="95000"/>
              </a:lnSpc>
              <a:spcBef>
                <a:spcPts val="1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生産に多くの労働力を必要とする工業（衣服や家電など）</a:t>
            </a:r>
            <a:endParaRPr lang="en-US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166813" indent="-1166813">
              <a:lnSpc>
                <a:spcPct val="95000"/>
              </a:lnSpc>
              <a:spcBef>
                <a:spcPts val="1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　→人件費の節約 → 安価な労働力を確保しやすい発展途上国に立地する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1397000" indent="-1397000">
              <a:lnSpc>
                <a:spcPct val="95000"/>
              </a:lnSpc>
              <a:spcBef>
                <a:spcPts val="600"/>
              </a:spcBef>
              <a:buNone/>
            </a:pP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〔⑥ </a:t>
            </a:r>
            <a:r>
              <a:rPr lang="zh-TW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集積指向型工業</a:t>
            </a: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lang="en-US" altLang="zh-TW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〕</a:t>
            </a:r>
          </a:p>
          <a:p>
            <a:pPr marL="774000" indent="-774000">
              <a:lnSpc>
                <a:spcPct val="95000"/>
              </a:lnSpc>
              <a:spcBef>
                <a:spcPts val="100"/>
              </a:spcBef>
              <a:buNone/>
              <a:tabLst>
                <a:tab pos="901700" algn="l"/>
              </a:tabLst>
            </a:pP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多種・多様な部品を必要とする総合組立工業（自動車や工作機械など）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1166813" indent="-1166813">
              <a:lnSpc>
                <a:spcPct val="95000"/>
              </a:lnSpc>
              <a:spcBef>
                <a:spcPts val="1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　→関連する多数の工場が、一定の場所に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〔⑦ </a:t>
            </a:r>
            <a:r>
              <a:rPr lang="ja-JP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</a:rPr>
              <a:t>集積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  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〕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する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1544638" indent="-1544638">
              <a:lnSpc>
                <a:spcPct val="95000"/>
              </a:lnSpc>
              <a:spcBef>
                <a:spcPts val="1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　　→輸送費や取り引きにかかる費用などを節約する</a:t>
            </a:r>
            <a:endParaRPr lang="ja-JP" altLang="ja-JP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メモ 10">
            <a:extLst>
              <a:ext uri="{FF2B5EF4-FFF2-40B4-BE49-F238E27FC236}">
                <a16:creationId xmlns:a16="http://schemas.microsoft.com/office/drawing/2014/main" id="{A3EF43E3-89BF-0D04-6D26-C830F2B0C46E}"/>
              </a:ext>
            </a:extLst>
          </p:cNvPr>
          <p:cNvSpPr/>
          <p:nvPr/>
        </p:nvSpPr>
        <p:spPr>
          <a:xfrm>
            <a:off x="2747298" y="5206063"/>
            <a:ext cx="1008000" cy="468000"/>
          </a:xfrm>
          <a:prstGeom prst="foldedCorner">
            <a:avLst>
              <a:gd name="adj" fmla="val 37947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メモ 9">
            <a:extLst>
              <a:ext uri="{FF2B5EF4-FFF2-40B4-BE49-F238E27FC236}">
                <a16:creationId xmlns:a16="http://schemas.microsoft.com/office/drawing/2014/main" id="{CED708CE-5785-91C3-3143-85AC26B4E925}"/>
              </a:ext>
            </a:extLst>
          </p:cNvPr>
          <p:cNvSpPr/>
          <p:nvPr/>
        </p:nvSpPr>
        <p:spPr>
          <a:xfrm>
            <a:off x="1980000" y="3337252"/>
            <a:ext cx="2916000" cy="468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メモ 8">
            <a:extLst>
              <a:ext uri="{FF2B5EF4-FFF2-40B4-BE49-F238E27FC236}">
                <a16:creationId xmlns:a16="http://schemas.microsoft.com/office/drawing/2014/main" id="{42940F58-4C95-5F27-11D8-F14684E2A4F8}"/>
              </a:ext>
            </a:extLst>
          </p:cNvPr>
          <p:cNvSpPr/>
          <p:nvPr/>
        </p:nvSpPr>
        <p:spPr>
          <a:xfrm>
            <a:off x="1999748" y="882874"/>
            <a:ext cx="3312000" cy="468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38345CD-7E75-5573-730E-487BD4F825C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859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  <p:bldP spid="2" grpId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立地による工業の分類 ５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001" y="981001"/>
            <a:ext cx="8280000" cy="5644084"/>
          </a:xfrm>
        </p:spPr>
        <p:txBody>
          <a:bodyPr lIns="0" tIns="0" rIns="0" bIns="0">
            <a:noAutofit/>
          </a:bodyPr>
          <a:lstStyle/>
          <a:p>
            <a:pPr marL="0" indent="0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●工業の立地と交通 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 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密接に関連</a:t>
            </a:r>
            <a:endParaRPr lang="en-US" altLang="zh-TW" sz="3200" spc="-1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901700" indent="-901700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〔⑧ </a:t>
            </a:r>
            <a:r>
              <a:rPr lang="ja-JP" altLang="en-US" sz="3200" b="1" spc="-100" dirty="0">
                <a:solidFill>
                  <a:srgbClr val="FF0000"/>
                </a:solidFill>
                <a:latin typeface="メイリオ" panose="020B0604030504040204" pitchFamily="50" charset="-128"/>
              </a:rPr>
              <a:t>交通指向型工業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  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〕</a:t>
            </a:r>
          </a:p>
          <a:p>
            <a:pPr marL="901700" indent="-901700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良好な輸送条件を求めて立地する工業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901700" indent="-901700">
              <a:lnSpc>
                <a:spcPct val="105000"/>
              </a:lnSpc>
              <a:spcBef>
                <a:spcPts val="24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輸入原料を使用する工業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901700" indent="-901700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立地論上で輸入港が原料産地とみなされる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1973263" indent="-1973263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　（例）日本の鉄鋼や石油化学などの工業</a:t>
            </a:r>
            <a:endParaRPr lang="en-US" altLang="ja-JP" sz="3200" spc="-100" dirty="0">
              <a:latin typeface="メイリオ" panose="020B0604030504040204" pitchFamily="50" charset="-128"/>
            </a:endParaRPr>
          </a:p>
          <a:p>
            <a:pPr marL="2338388" indent="-2338388">
              <a:lnSpc>
                <a:spcPct val="105000"/>
              </a:lnSpc>
              <a:spcBef>
                <a:spcPts val="600"/>
              </a:spcBef>
              <a:buNone/>
            </a:pPr>
            <a:r>
              <a:rPr lang="ja-JP" altLang="en-US" sz="3200" spc="-100" dirty="0">
                <a:latin typeface="メイリオ" panose="020B0604030504040204" pitchFamily="50" charset="-128"/>
              </a:rPr>
              <a:t>　　　　　</a:t>
            </a:r>
            <a:r>
              <a:rPr lang="en-US" altLang="ja-JP" sz="3200" spc="-100" dirty="0">
                <a:latin typeface="メイリオ" panose="020B0604030504040204" pitchFamily="50" charset="-128"/>
              </a:rPr>
              <a:t>…</a:t>
            </a:r>
            <a:r>
              <a:rPr lang="ja-JP" altLang="en-US" sz="3200" spc="-100" dirty="0">
                <a:latin typeface="メイリオ" panose="020B0604030504040204" pitchFamily="50" charset="-128"/>
              </a:rPr>
              <a:t>太平洋ベルトの市場近くに</a:t>
            </a:r>
            <a:br>
              <a:rPr lang="en-US" altLang="ja-JP" sz="3200" spc="-100" dirty="0">
                <a:latin typeface="メイリオ" panose="020B0604030504040204" pitchFamily="50" charset="-128"/>
              </a:rPr>
            </a:br>
            <a:r>
              <a:rPr lang="ja-JP" altLang="en-US" sz="3200" spc="-100" dirty="0">
                <a:latin typeface="メイリオ" panose="020B0604030504040204" pitchFamily="50" charset="-128"/>
              </a:rPr>
              <a:t>開発された輸入港に立地する</a:t>
            </a:r>
          </a:p>
          <a:p>
            <a:pPr marL="901700" indent="-901700">
              <a:lnSpc>
                <a:spcPct val="105000"/>
              </a:lnSpc>
              <a:spcBef>
                <a:spcPts val="600"/>
              </a:spcBef>
              <a:buNone/>
            </a:pPr>
            <a:endParaRPr lang="en-US" altLang="ja-JP" sz="3200" spc="-100" dirty="0">
              <a:latin typeface="メイリオ" panose="020B0604030504040204" pitchFamily="50" charset="-128"/>
            </a:endParaRPr>
          </a:p>
        </p:txBody>
      </p:sp>
      <p:sp>
        <p:nvSpPr>
          <p:cNvPr id="2" name="メモ 8">
            <a:extLst>
              <a:ext uri="{FF2B5EF4-FFF2-40B4-BE49-F238E27FC236}">
                <a16:creationId xmlns:a16="http://schemas.microsoft.com/office/drawing/2014/main" id="{42940F58-4C95-5F27-11D8-F14684E2A4F8}"/>
              </a:ext>
            </a:extLst>
          </p:cNvPr>
          <p:cNvSpPr/>
          <p:nvPr/>
        </p:nvSpPr>
        <p:spPr>
          <a:xfrm>
            <a:off x="1872000" y="1485000"/>
            <a:ext cx="2952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41FF292-D6CB-DD39-BA05-22945F272657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384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1_HDOfficeLightV0">
  <a:themeElements>
    <a:clrScheme name="グレースケール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青-新地理総合">
  <a:themeElements>
    <a:clrScheme name="黄色がかったオレンジ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青-新地理総合" id="{4960D9E1-1B81-4820-9F11-B49190E809B0}" vid="{10EF511D-1B02-41D8-953F-2FB0050F1A65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33E9AC2B65C294ABCCC11D779D0FAA0" ma:contentTypeVersion="20" ma:contentTypeDescription="新しいドキュメントを作成します。" ma:contentTypeScope="" ma:versionID="c00100f806b244e904c2fff3505ec33f">
  <xsd:schema xmlns:xsd="http://www.w3.org/2001/XMLSchema" xmlns:xs="http://www.w3.org/2001/XMLSchema" xmlns:p="http://schemas.microsoft.com/office/2006/metadata/properties" xmlns:ns2="18eb18e9-3b9d-44fe-af43-41e7933df07a" xmlns:ns3="e3c5cd09-d5d2-4a49-81e9-ed93aacddae4" targetNamespace="http://schemas.microsoft.com/office/2006/metadata/properties" ma:root="true" ma:fieldsID="596e9508eb563cc522d829c1c6c44b3f" ns2:_="" ns3:_="">
    <xsd:import namespace="18eb18e9-3b9d-44fe-af43-41e7933df07a"/>
    <xsd:import namespace="e3c5cd09-d5d2-4a49-81e9-ed93aacdda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earch_languag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eb18e9-3b9d-44fe-af43-41e7933df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画像タグ" ma:readOnly="false" ma:fieldId="{5cf76f15-5ced-4ddc-b409-7134ff3c332f}" ma:taxonomyMulti="true" ma:sspId="a5a7c612-5922-4a77-8e31-25f580869e4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c5cd09-d5d2-4a49-81e9-ed93aacddae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ae0d295-044c-4b37-afa2-88077731fee5}" ma:internalName="TaxCatchAll" ma:showField="CatchAllData" ma:web="e3c5cd09-d5d2-4a49-81e9-ed93aacdda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earch_language" ma:index="26" nillable="true" ma:displayName="search_language" ma:default="ja" ma:internalName="search_languag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arch_language xmlns="e3c5cd09-d5d2-4a49-81e9-ed93aacddae4">ja</search_language>
    <lcf76f155ced4ddcb4097134ff3c332f xmlns="18eb18e9-3b9d-44fe-af43-41e7933df07a">
      <Terms xmlns="http://schemas.microsoft.com/office/infopath/2007/PartnerControls"/>
    </lcf76f155ced4ddcb4097134ff3c332f>
    <TaxCatchAll xmlns="e3c5cd09-d5d2-4a49-81e9-ed93aacddae4" xsi:nil="true"/>
  </documentManagement>
</p:properties>
</file>

<file path=customXml/itemProps1.xml><?xml version="1.0" encoding="utf-8"?>
<ds:datastoreItem xmlns:ds="http://schemas.openxmlformats.org/officeDocument/2006/customXml" ds:itemID="{60E43FB4-DBB2-4639-96B3-65A11976E056}"/>
</file>

<file path=customXml/itemProps2.xml><?xml version="1.0" encoding="utf-8"?>
<ds:datastoreItem xmlns:ds="http://schemas.openxmlformats.org/officeDocument/2006/customXml" ds:itemID="{8B373006-8111-4584-8127-AE4BC5C0FE83}"/>
</file>

<file path=customXml/itemProps3.xml><?xml version="1.0" encoding="utf-8"?>
<ds:datastoreItem xmlns:ds="http://schemas.openxmlformats.org/officeDocument/2006/customXml" ds:itemID="{B70E4918-A845-4CF8-9FB7-1C599F0E9B2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921</Words>
  <Application>Microsoft Office PowerPoint</Application>
  <PresentationFormat>画面に合わせる (4:3)</PresentationFormat>
  <Paragraphs>82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13</vt:i4>
      </vt:variant>
    </vt:vector>
  </HeadingPairs>
  <TitlesOfParts>
    <vt:vector size="23" baseType="lpstr">
      <vt:lpstr>メイリオ</vt:lpstr>
      <vt:lpstr>メイリオ</vt:lpstr>
      <vt:lpstr>游ゴシック</vt:lpstr>
      <vt:lpstr>游明朝</vt:lpstr>
      <vt:lpstr>Arial</vt:lpstr>
      <vt:lpstr>Calibri</vt:lpstr>
      <vt:lpstr>Wingdings</vt:lpstr>
      <vt:lpstr>Wingdings 2</vt:lpstr>
      <vt:lpstr>1_HDOfficeLightV0</vt:lpstr>
      <vt:lpstr>青-新地理総合</vt:lpstr>
      <vt:lpstr>２ 工業の立地</vt:lpstr>
      <vt:lpstr>ビール工場は、どのような場所に立地しているのか、図２から読み取ろう。また、工業は立地によってどのように分類されるのだろうか。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工業の立地による分類について、各工業の特徴を原料や市場、労働力に着目して説明しよう。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2026-03-17T10:27:16Z</dcterms:created>
  <dcterms:modified xsi:type="dcterms:W3CDTF">2026-03-17T10:27:19Z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0x010100D33E9AC2B65C294ABCCC11D779D0FAA0</vt:lpwstr>
  </property>
</Properties>
</file>