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7" r:id="rId1"/>
    <p:sldMasterId id="2147483777" r:id="rId2"/>
  </p:sldMasterIdLst>
  <p:notesMasterIdLst>
    <p:notesMasterId r:id="rId14"/>
  </p:notesMasterIdLst>
  <p:handoutMasterIdLst>
    <p:handoutMasterId r:id="rId15"/>
  </p:handoutMasterIdLst>
  <p:sldIdLst>
    <p:sldId id="285" r:id="rId3"/>
    <p:sldId id="287" r:id="rId4"/>
    <p:sldId id="269" r:id="rId5"/>
    <p:sldId id="299" r:id="rId6"/>
    <p:sldId id="296" r:id="rId7"/>
    <p:sldId id="292" r:id="rId8"/>
    <p:sldId id="302" r:id="rId9"/>
    <p:sldId id="291" r:id="rId10"/>
    <p:sldId id="297" r:id="rId11"/>
    <p:sldId id="298" r:id="rId12"/>
    <p:sldId id="289" r:id="rId13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CE7"/>
    <a:srgbClr val="68B8EE"/>
    <a:srgbClr val="DDEFFB"/>
    <a:srgbClr val="D0B9FF"/>
    <a:srgbClr val="E0D1FF"/>
    <a:srgbClr val="9661FF"/>
    <a:srgbClr val="C7BFAC"/>
    <a:srgbClr val="EBE1FF"/>
    <a:srgbClr val="66FFFF"/>
    <a:srgbClr val="FFE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4AFDE9-04FF-41BD-AA46-40EA0671FAB9}" v="14" dt="2026-03-17T10:26:55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6370" autoAdjust="0"/>
  </p:normalViewPr>
  <p:slideViewPr>
    <p:cSldViewPr>
      <p:cViewPr varScale="1">
        <p:scale>
          <a:sx n="103" d="100"/>
          <a:sy n="103" d="100"/>
        </p:scale>
        <p:origin x="1884" y="96"/>
      </p:cViewPr>
      <p:guideLst/>
    </p:cSldViewPr>
  </p:slideViewPr>
  <p:outlineViewPr>
    <p:cViewPr>
      <p:scale>
        <a:sx n="33" d="100"/>
        <a:sy n="33" d="100"/>
      </p:scale>
      <p:origin x="0" y="-15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3246" y="12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69738A9-EECC-BC4A-0407-8A47FA03FE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46B5F47-5195-93C6-D3BC-D43C6228621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9B14E-B2C7-40E9-BE75-F6221C8B4F0F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7B1DABB-6654-9D92-4157-5DAC80AAB5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C4AEC3-5847-7F54-CD2D-36063941E2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BF0CF-DB06-4891-8613-821420C8A5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585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5253A-8DEE-4F85-A6D1-400C8235E3D8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35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F8630-7EA0-43AC-AAB2-08449D33E4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39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見開きタイトル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224893-DBDA-4BFA-9CE1-4BFE7CD0F8CF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A8F385B-847E-D063-4C31-7275EEBA0FD7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ctr"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49A5D646-6366-4373-E76B-1E7696F391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3470" y="563835"/>
            <a:ext cx="6048375" cy="503237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1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dirty="0"/>
              <a:t>教科書</a:t>
            </a:r>
            <a:r>
              <a:rPr kumimoji="1" lang="en-US" altLang="ja-JP" dirty="0"/>
              <a:t>p.44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465218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1628115"/>
            <a:ext cx="7250588" cy="1353845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2623822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ホームベース 18">
            <a:extLst>
              <a:ext uri="{FF2B5EF4-FFF2-40B4-BE49-F238E27FC236}">
                <a16:creationId xmlns:a16="http://schemas.microsoft.com/office/drawing/2014/main" id="{D408652E-D31D-6DBC-E328-72DE8BCE1D96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3C25B8A-6349-CDA8-9082-8E9BCDF7359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808075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rgbClr val="2D9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E868FD94-EFF0-14AE-9BB6-C9261A0D20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3999" y="549275"/>
            <a:ext cx="6047725" cy="50323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p.44</a:t>
            </a:r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45</a:t>
            </a:r>
          </a:p>
          <a:p>
            <a:pPr lvl="4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3180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445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２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FD7756A-B5CE-3030-26D2-D8568244D673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A2F380D-7317-B406-8D65-A5E7E0C2DE0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9484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確認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397350" y="192611"/>
            <a:ext cx="2520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確 認・説明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AEECFA5-2160-9DC3-709A-F455FABDE66D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086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深い学び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82B5186-DE2F-440A-F9B7-0DEBC25D5B52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715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372FC94-E3BF-BF69-6CF2-BB00E242E606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400149-EC82-3BF1-7CF1-A6725304A6CE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019853-613B-2571-CF72-18B515D1E969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6F7DFDF-A896-5C6F-7D63-8469583B5561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動作設定ボタン: 戻る/前へ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E4C6D4A-F7DE-8B1F-9099-383CCF87331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動作設定ボタン: 進む/次へ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10BE66A-048D-B76E-3D12-05A4334150F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083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000" y="1628114"/>
            <a:ext cx="7178588" cy="864886"/>
          </a:xfrm>
        </p:spPr>
        <p:txBody>
          <a:bodyPr anchor="t" anchorCtr="0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ホームベース 18">
            <a:extLst>
              <a:ext uri="{FF2B5EF4-FFF2-40B4-BE49-F238E27FC236}">
                <a16:creationId xmlns:a16="http://schemas.microsoft.com/office/drawing/2014/main" id="{B384C814-3436-A5DE-5B34-69D541D89D11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noFill/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5AAFFC8-52EC-CC2B-C92D-4F6670A177AB}"/>
              </a:ext>
            </a:extLst>
          </p:cNvPr>
          <p:cNvSpPr/>
          <p:nvPr userDrawn="1"/>
        </p:nvSpPr>
        <p:spPr>
          <a:xfrm>
            <a:off x="513508" y="1628115"/>
            <a:ext cx="720000" cy="720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</a:ln>
          <a:effectLst/>
        </p:spPr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86CBC82-77E5-CA86-E2CB-24575BB67FF2}"/>
              </a:ext>
            </a:extLst>
          </p:cNvPr>
          <p:cNvSpPr/>
          <p:nvPr userDrawn="1"/>
        </p:nvSpPr>
        <p:spPr>
          <a:xfrm rot="10800000" flipH="1">
            <a:off x="8418526" y="6625087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動作設定ボタン: 進む/次へ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3D44B4C-6E8B-FF08-0055-BECE972E72F2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57595ED7-06AB-CE30-60B0-1A255B827B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2419" y="2997000"/>
            <a:ext cx="8399581" cy="33593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9492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１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579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２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2" name="動作設定ボタン: 戻る/前へ 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843255D-F719-2693-3A2D-C3D65484948F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動作設定ボタン: 進む/次へ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1C8BFF9-C7D1-774B-1AF7-A544B78731E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918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版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945931"/>
            <a:ext cx="7886700" cy="523420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092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活用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2B8B867-AE6E-4E68-A2B0-16AC84ABC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1813441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737C405-E1AB-3A53-5B8D-DAD591B15DC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CD4F850-14F2-D59A-8438-A3016678303B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18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確認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756000" y="197626"/>
            <a:ext cx="1440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確 認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9" name="動作設定ボタン: 戻る/前へ 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B3474DB-6FE5-B2AC-2426-13CC749BA2F5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B7C393-72DB-EB04-609D-84D606DC89C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28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深い学び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D954B69-8C49-5642-A518-607351EAD3D2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687B248-B959-DF22-1DF3-93978D0B3B9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396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動作設定ボタン: 戻る/前へ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2C16574-7A18-467F-1C85-A20606A43814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1F339FB-DA4B-655C-8A8E-61F0CB213DB7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147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98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51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94" r:id="rId2"/>
    <p:sldLayoutId id="2147483795" r:id="rId3"/>
    <p:sldLayoutId id="2147483796" r:id="rId4"/>
    <p:sldLayoutId id="2147483797" r:id="rId5"/>
    <p:sldLayoutId id="2147483799" r:id="rId6"/>
    <p:sldLayoutId id="2147483780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字幕 1">
            <a:extLst>
              <a:ext uri="{FF2B5EF4-FFF2-40B4-BE49-F238E27FC236}">
                <a16:creationId xmlns:a16="http://schemas.microsoft.com/office/drawing/2014/main" id="{4FFCD98A-F66E-483B-A9C6-29209E47B5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１</a:t>
            </a:r>
            <a:r>
              <a:rPr lang="ja-JP" altLang="en-US" sz="3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部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現代世界の系統地理的考察</a:t>
            </a:r>
            <a:endParaRPr lang="ja-JP" altLang="en-US" sz="3000" spc="-15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２章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latin typeface="+mn-ea"/>
              </a:rPr>
              <a:t>資源と産業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５</a:t>
            </a:r>
            <a:r>
              <a:rPr lang="zh-TW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節</a:t>
            </a:r>
            <a:r>
              <a:rPr lang="en-US" altLang="zh-TW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工業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F4C1B93-90B1-67A0-F4AC-8F6A2F082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1596324"/>
            <a:ext cx="8496000" cy="1915805"/>
          </a:xfrm>
        </p:spPr>
        <p:txBody>
          <a:bodyPr anchor="t">
            <a:normAutofit/>
          </a:bodyPr>
          <a:lstStyle/>
          <a:p>
            <a:pPr indent="-457200" algn="l">
              <a:lnSpc>
                <a:spcPct val="100000"/>
              </a:lnSpc>
            </a:pPr>
            <a:r>
              <a:rPr lang="en-US" altLang="ja-JP" sz="5400" dirty="0">
                <a:latin typeface="+mj-ea"/>
              </a:rPr>
              <a:t>3</a:t>
            </a:r>
            <a:r>
              <a:rPr lang="ja-JP" altLang="en-US" sz="5400" dirty="0">
                <a:solidFill>
                  <a:schemeClr val="bg1"/>
                </a:solidFill>
                <a:latin typeface="+mj-ea"/>
              </a:rPr>
              <a:t> </a:t>
            </a:r>
            <a:r>
              <a:rPr lang="ja-JP" altLang="en-US" sz="5400" dirty="0">
                <a:latin typeface="+mj-ea"/>
              </a:rPr>
              <a:t>分業のしくみとその変化</a:t>
            </a:r>
            <a:endParaRPr kumimoji="1" lang="ja-JP" altLang="en-US" sz="5400" dirty="0"/>
          </a:p>
        </p:txBody>
      </p:sp>
      <p:sp>
        <p:nvSpPr>
          <p:cNvPr id="5" name="テキスト プレースホルダー 9">
            <a:extLst>
              <a:ext uri="{FF2B5EF4-FFF2-40B4-BE49-F238E27FC236}">
                <a16:creationId xmlns:a16="http://schemas.microsoft.com/office/drawing/2014/main" id="{DB761A8E-7902-E156-8219-C8DB295C8D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p.126</a:t>
            </a:r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127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847A5A4-470F-05F0-8315-621637F48E78}"/>
              </a:ext>
            </a:extLst>
          </p:cNvPr>
          <p:cNvSpPr txBox="1"/>
          <p:nvPr/>
        </p:nvSpPr>
        <p:spPr>
          <a:xfrm>
            <a:off x="5868000" y="223813"/>
            <a:ext cx="3024000" cy="5770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endParaRPr lang="en-US" altLang="ja-JP" sz="1050" b="0" i="0" u="none" strike="noStrike" baseline="30000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buSzPct val="80000"/>
            </a:pPr>
            <a: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本資料はサンプルのため、内容が変更される可能性があります。</a:t>
            </a:r>
            <a:b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あらかじめご了承ください。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660500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新しい分業の形 ４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1" y="981001"/>
            <a:ext cx="8280000" cy="5644084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●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〔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⑥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エレクトロニクス受託製造サービス（ＥＭＳ</a:t>
            </a:r>
            <a:r>
              <a:rPr lang="ja-JP" altLang="en-US" sz="3200" b="1" spc="-100">
                <a:solidFill>
                  <a:srgbClr val="FF0000"/>
                </a:solidFill>
                <a:latin typeface="メイリオ" panose="020B0604030504040204" pitchFamily="50" charset="-128"/>
              </a:rPr>
              <a:t>）企業 </a:t>
            </a:r>
            <a:r>
              <a:rPr lang="en-US" altLang="ja-JP" sz="3200" spc="-100">
                <a:latin typeface="メイリオ" panose="020B0604030504040204" pitchFamily="50" charset="-128"/>
              </a:rPr>
              <a:t>〕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電子機器メーカーが、コストの削減や迅速な製品の投入のため、生産を委託している企業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（例）台湾に本社を置く電子機器メーカー（多くの生産施設は中国にある）</a:t>
            </a:r>
            <a:endParaRPr lang="en-US" altLang="ja-JP" sz="3200" spc="-100" dirty="0">
              <a:latin typeface="メイリオ" panose="020B0604030504040204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E5BA4258-9F32-2D4D-F286-946779F48126}"/>
              </a:ext>
            </a:extLst>
          </p:cNvPr>
          <p:cNvGrpSpPr/>
          <p:nvPr/>
        </p:nvGrpSpPr>
        <p:grpSpPr>
          <a:xfrm>
            <a:off x="612001" y="981001"/>
            <a:ext cx="7847999" cy="1008000"/>
            <a:chOff x="612001" y="981001"/>
            <a:chExt cx="7847999" cy="1008000"/>
          </a:xfrm>
        </p:grpSpPr>
        <p:sp>
          <p:nvSpPr>
            <p:cNvPr id="2" name="メモ 8">
              <a:extLst>
                <a:ext uri="{FF2B5EF4-FFF2-40B4-BE49-F238E27FC236}">
                  <a16:creationId xmlns:a16="http://schemas.microsoft.com/office/drawing/2014/main" id="{42940F58-4C95-5F27-11D8-F14684E2A4F8}"/>
                </a:ext>
              </a:extLst>
            </p:cNvPr>
            <p:cNvSpPr/>
            <p:nvPr/>
          </p:nvSpPr>
          <p:spPr>
            <a:xfrm>
              <a:off x="1908000" y="981001"/>
              <a:ext cx="6552000" cy="504000"/>
            </a:xfrm>
            <a:prstGeom prst="foldedCorner">
              <a:avLst>
                <a:gd name="adj" fmla="val 0"/>
              </a:avLst>
            </a:prstGeom>
            <a:solidFill>
              <a:srgbClr val="68B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メモ 8">
              <a:extLst>
                <a:ext uri="{FF2B5EF4-FFF2-40B4-BE49-F238E27FC236}">
                  <a16:creationId xmlns:a16="http://schemas.microsoft.com/office/drawing/2014/main" id="{BC164800-3BC0-B93F-246A-8ACAA1391131}"/>
                </a:ext>
              </a:extLst>
            </p:cNvPr>
            <p:cNvSpPr/>
            <p:nvPr/>
          </p:nvSpPr>
          <p:spPr>
            <a:xfrm>
              <a:off x="612001" y="1485001"/>
              <a:ext cx="2807999" cy="504000"/>
            </a:xfrm>
            <a:prstGeom prst="foldedCorner">
              <a:avLst>
                <a:gd name="adj" fmla="val 34078"/>
              </a:avLst>
            </a:prstGeom>
            <a:solidFill>
              <a:srgbClr val="68B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158DF2C-C1B1-EFEA-0F64-DBEF78CF310B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384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">
            <a:extLst>
              <a:ext uri="{FF2B5EF4-FFF2-40B4-BE49-F238E27FC236}">
                <a16:creationId xmlns:a16="http://schemas.microsoft.com/office/drawing/2014/main" id="{7F5D5E6D-45BE-494A-9FEF-A303C6BB8F74}"/>
              </a:ext>
            </a:extLst>
          </p:cNvPr>
          <p:cNvSpPr txBox="1">
            <a:spLocks/>
          </p:cNvSpPr>
          <p:nvPr/>
        </p:nvSpPr>
        <p:spPr>
          <a:xfrm>
            <a:off x="494457" y="2924999"/>
            <a:ext cx="8187403" cy="38160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3000"/>
              </a:lnSpc>
              <a:spcBef>
                <a:spcPts val="600"/>
              </a:spcBef>
            </a:pPr>
            <a:r>
              <a:rPr kumimoji="0" lang="ja-JP" altLang="en-US" sz="3000" b="1" spc="-100" dirty="0">
                <a:solidFill>
                  <a:srgbClr val="FF0000"/>
                </a:solidFill>
                <a:latin typeface="メイリオ" panose="020B0604030504040204" pitchFamily="50" charset="-128"/>
                <a:cs typeface="+mn-cs"/>
              </a:rPr>
              <a:t>ファブレス企業は、自社製品の生産を他社に委託することで工場をもたない。製品の企開発・設計・販売などに特化することで、自社の経営資源を集中できる。</a:t>
            </a:r>
          </a:p>
          <a:p>
            <a:pPr>
              <a:lnSpc>
                <a:spcPct val="103000"/>
              </a:lnSpc>
              <a:spcBef>
                <a:spcPts val="600"/>
              </a:spcBef>
            </a:pPr>
            <a:endParaRPr kumimoji="0" lang="ja-JP" altLang="en-US" sz="3000" b="1" spc="-100" dirty="0">
              <a:solidFill>
                <a:srgbClr val="FF0000"/>
              </a:solidFill>
              <a:latin typeface="メイリオ" panose="020B0604030504040204" pitchFamily="50" charset="-128"/>
              <a:cs typeface="+mn-cs"/>
            </a:endParaRP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0D4306CC-9FA8-A225-EDC0-D57FFC862211}"/>
              </a:ext>
            </a:extLst>
          </p:cNvPr>
          <p:cNvSpPr/>
          <p:nvPr/>
        </p:nvSpPr>
        <p:spPr>
          <a:xfrm>
            <a:off x="344490" y="2743405"/>
            <a:ext cx="8455020" cy="2952000"/>
          </a:xfrm>
          <a:prstGeom prst="foldedCorner">
            <a:avLst/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64B57630-279A-61FB-7670-4D9E59A7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707" y="1642019"/>
            <a:ext cx="7339153" cy="996577"/>
          </a:xfrm>
        </p:spPr>
        <p:txBody>
          <a:bodyPr>
            <a:noAutofit/>
          </a:bodyPr>
          <a:lstStyle/>
          <a:p>
            <a:r>
              <a:rPr kumimoji="0" lang="ja-JP" altLang="en-US" dirty="0">
                <a:solidFill>
                  <a:prstClr val="black"/>
                </a:solidFill>
                <a:latin typeface="+mn-ea"/>
              </a:rPr>
              <a:t>グローバル化に伴って増加している、ファブレス企業の特徴を説明しよう。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B4AFF83-994E-5D88-4EDA-67791BD9287C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037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B26D46-93C8-C9D5-AA47-B40384513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743542"/>
            <a:ext cx="8196112" cy="2736000"/>
          </a:xfrm>
        </p:spPr>
        <p:txBody>
          <a:bodyPr>
            <a:noAutofit/>
          </a:bodyPr>
          <a:lstStyle/>
          <a:p>
            <a:pPr marL="715963" indent="-715963">
              <a:lnSpc>
                <a:spcPct val="80000"/>
              </a:lnSpc>
              <a:spcBef>
                <a:spcPts val="800"/>
              </a:spcBef>
            </a:pPr>
            <a:endParaRPr lang="en-US" altLang="ja-JP" sz="2800" dirty="0">
              <a:latin typeface="+mn-ea"/>
            </a:endParaRPr>
          </a:p>
          <a:p>
            <a:pPr marL="715963" indent="-715963">
              <a:lnSpc>
                <a:spcPct val="100000"/>
              </a:lnSpc>
              <a:spcBef>
                <a:spcPts val="800"/>
              </a:spcBef>
            </a:pPr>
            <a:r>
              <a:rPr lang="en-US" altLang="ja-JP" sz="2800" dirty="0">
                <a:latin typeface="+mn-ea"/>
              </a:rPr>
              <a:t>(1)	</a:t>
            </a:r>
            <a:r>
              <a:rPr lang="ja-JP" altLang="en-US" sz="2800" dirty="0">
                <a:latin typeface="+mn-ea"/>
              </a:rPr>
              <a:t>工場の分業体制の役割と変化について考察する。また、ファブレス企業や</a:t>
            </a:r>
            <a:r>
              <a:rPr lang="en-US" altLang="ja-JP" sz="2800" dirty="0">
                <a:latin typeface="+mn-ea"/>
              </a:rPr>
              <a:t>EMS</a:t>
            </a:r>
            <a:r>
              <a:rPr lang="ja-JP" altLang="en-US" sz="2800" dirty="0">
                <a:latin typeface="+mn-ea"/>
              </a:rPr>
              <a:t>企業などの新しい分業の形の特徴を理解する。</a:t>
            </a:r>
            <a:endParaRPr lang="en-US" altLang="ja-JP" sz="2800" dirty="0"/>
          </a:p>
        </p:txBody>
      </p:sp>
      <p:sp>
        <p:nvSpPr>
          <p:cNvPr id="4" name="角丸四角形 11">
            <a:extLst>
              <a:ext uri="{FF2B5EF4-FFF2-40B4-BE49-F238E27FC236}">
                <a16:creationId xmlns:a16="http://schemas.microsoft.com/office/drawing/2014/main" id="{741E08F6-9AD6-3A0D-3C77-508190C25634}"/>
              </a:ext>
            </a:extLst>
          </p:cNvPr>
          <p:cNvSpPr/>
          <p:nvPr/>
        </p:nvSpPr>
        <p:spPr>
          <a:xfrm>
            <a:off x="918184" y="3547590"/>
            <a:ext cx="3413222" cy="483952"/>
          </a:xfrm>
          <a:prstGeom prst="roundRect">
            <a:avLst>
              <a:gd name="adj" fmla="val 46382"/>
            </a:avLst>
          </a:prstGeom>
          <a:solidFill>
            <a:srgbClr val="DDEFFB"/>
          </a:solidFill>
          <a:ln w="38100"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lvl="0" algn="ctr"/>
            <a:r>
              <a:rPr lang="ja-JP" altLang="en-US" sz="2800" dirty="0">
                <a:solidFill>
                  <a:schemeClr val="tx1"/>
                </a:solidFill>
              </a:rPr>
              <a:t>＜学習のポイント＞</a:t>
            </a:r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1E747216-F384-2E19-FC9E-2BD0E0777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196" y="1628115"/>
            <a:ext cx="7590804" cy="2277458"/>
          </a:xfrm>
        </p:spPr>
        <p:txBody>
          <a:bodyPr/>
          <a:lstStyle/>
          <a:p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先進国の企業がバングラデシュの縫製工場に委託している理由を、図</a:t>
            </a:r>
            <a:r>
              <a:rPr lang="en-US" altLang="ja-JP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</a:t>
            </a:r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から読み取ろう。また、国際分業の形は、どのように変化しているのだろうか。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724415E-8297-2C8C-4B18-F132265820B8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2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97238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spc="-100" dirty="0">
                <a:solidFill>
                  <a:schemeClr val="bg1"/>
                </a:solidFill>
              </a:rPr>
              <a:t>工業の分業体制 １</a:t>
            </a:r>
            <a:endParaRPr lang="ja-JP" altLang="ja-JP" sz="4000" b="1" spc="-100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44" y="1663504"/>
            <a:ext cx="8181856" cy="4961581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●分業</a:t>
            </a:r>
            <a:endParaRPr lang="en-US" altLang="ja-JP" sz="3200" spc="-100" dirty="0">
              <a:latin typeface="+mn-ea"/>
            </a:endParaRP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工業は研究開発、部品の製造、製品の組み立て、検査などの機能が分業体制を築いている　</a:t>
            </a:r>
            <a:endParaRPr lang="en-US" altLang="ja-JP" sz="3200" spc="-100" dirty="0">
              <a:latin typeface="+mn-ea"/>
            </a:endParaRPr>
          </a:p>
          <a:p>
            <a:pPr marL="1566863" indent="-156686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●企業内分業</a:t>
            </a:r>
            <a:endParaRPr lang="en-US" altLang="ja-JP" sz="3200" spc="-100" dirty="0">
              <a:latin typeface="+mn-ea"/>
            </a:endParaRP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工場内の労働者間・工程間、同一企業の複数工程間での分業</a:t>
            </a:r>
            <a:endParaRPr lang="en-US" altLang="ja-JP" sz="3200" spc="-100" dirty="0">
              <a:latin typeface="+mn-ea"/>
            </a:endParaRP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</a:t>
            </a:r>
            <a:r>
              <a:rPr lang="ja-JP" altLang="en-US" sz="3200" spc="-200" dirty="0">
                <a:latin typeface="+mn-ea"/>
              </a:rPr>
              <a:t>製品間分業</a:t>
            </a:r>
            <a:r>
              <a:rPr lang="en-US" altLang="ja-JP" sz="3200" spc="-200" dirty="0">
                <a:latin typeface="+mn-ea"/>
              </a:rPr>
              <a:t>…</a:t>
            </a:r>
            <a:r>
              <a:rPr lang="ja-JP" altLang="en-US" sz="3200" spc="-200" dirty="0">
                <a:latin typeface="+mn-ea"/>
              </a:rPr>
              <a:t>工場によって別の製品を生産</a:t>
            </a:r>
            <a:r>
              <a:rPr lang="ja-JP" altLang="en-US" sz="3200" spc="-100" dirty="0">
                <a:latin typeface="+mn-ea"/>
              </a:rPr>
              <a:t>　　地域間分業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大都市に研究開発部門、郊外に拠点工場</a:t>
            </a: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endParaRPr lang="en-US" altLang="ja-JP" sz="3200" spc="-100" dirty="0">
              <a:latin typeface="+mn-ea"/>
            </a:endParaRPr>
          </a:p>
          <a:p>
            <a:pPr marL="2711450" indent="-2711450">
              <a:lnSpc>
                <a:spcPct val="105000"/>
              </a:lnSpc>
              <a:spcBef>
                <a:spcPts val="0"/>
              </a:spcBef>
              <a:buNone/>
            </a:pPr>
            <a:endParaRPr lang="en-US" altLang="ja-JP" sz="3200" spc="-1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1F61D64-F19C-0749-BC15-305AEB7606D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70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B78B7A-3B9F-8B19-A635-B03C0931F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44" y="1170000"/>
            <a:ext cx="8114156" cy="5355000"/>
          </a:xfrm>
        </p:spPr>
        <p:txBody>
          <a:bodyPr>
            <a:noAutofit/>
          </a:bodyPr>
          <a:lstStyle/>
          <a:p>
            <a:pPr marL="1566863" indent="-156686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●企業間分業</a:t>
            </a:r>
            <a:endParaRPr lang="en-US" altLang="ja-JP" sz="3200" spc="-100" dirty="0">
              <a:latin typeface="+mn-ea"/>
            </a:endParaRP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外注先企業との間での分業　</a:t>
            </a:r>
            <a:endParaRPr lang="en-US" altLang="ja-JP" sz="3200" spc="-100" dirty="0">
              <a:latin typeface="+mn-ea"/>
            </a:endParaRPr>
          </a:p>
          <a:p>
            <a:pPr marL="1881188" indent="-188118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 </a:t>
            </a:r>
            <a:r>
              <a:rPr lang="en-US" altLang="ja-JP" sz="3200" spc="-100" dirty="0">
                <a:latin typeface="+mn-ea"/>
              </a:rPr>
              <a:t>〔①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多国籍企業</a:t>
            </a:r>
            <a:r>
              <a:rPr lang="ja-JP" altLang="en-US" sz="3200" spc="-100" dirty="0">
                <a:latin typeface="+mn-ea"/>
              </a:rPr>
              <a:t>  </a:t>
            </a:r>
            <a:r>
              <a:rPr lang="en-US" altLang="ja-JP" sz="3200" spc="-100" dirty="0">
                <a:latin typeface="+mn-ea"/>
              </a:rPr>
              <a:t>〕</a:t>
            </a:r>
          </a:p>
          <a:p>
            <a:pPr marL="773113" indent="-77311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企業内の地域間分業をグローバルスケールで展開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73113" indent="-77311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→労働力や市場をグローバルに求め、先進国と発展途上国で役割を分けながら、相互の貿易を通して工業を発展</a:t>
            </a:r>
            <a:endParaRPr lang="ja-JP" altLang="en-US" sz="32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1B20245-1D2C-538D-1D59-7D359A8A9A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0800" y="0"/>
            <a:ext cx="7092000" cy="677863"/>
          </a:xfrm>
        </p:spPr>
        <p:txBody>
          <a:bodyPr anchor="t" anchorCtr="0"/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</a:t>
            </a:r>
            <a:r>
              <a:rPr lang="ja-JP" altLang="en-US" sz="3600" dirty="0"/>
              <a:t>分業体制</a:t>
            </a:r>
            <a:r>
              <a:rPr lang="ja-JP" altLang="en-US" sz="3600" b="1" dirty="0">
                <a:solidFill>
                  <a:schemeClr val="bg1"/>
                </a:solidFill>
              </a:rPr>
              <a:t> ２</a:t>
            </a:r>
            <a:endParaRPr lang="ja-JP" altLang="en-US" sz="3600" dirty="0"/>
          </a:p>
        </p:txBody>
      </p:sp>
      <p:sp>
        <p:nvSpPr>
          <p:cNvPr id="7" name="メモ 9">
            <a:extLst>
              <a:ext uri="{FF2B5EF4-FFF2-40B4-BE49-F238E27FC236}">
                <a16:creationId xmlns:a16="http://schemas.microsoft.com/office/drawing/2014/main" id="{93661A7B-4DE7-F3B4-BD9A-A065E98C98FB}"/>
              </a:ext>
            </a:extLst>
          </p:cNvPr>
          <p:cNvSpPr/>
          <p:nvPr/>
        </p:nvSpPr>
        <p:spPr>
          <a:xfrm>
            <a:off x="2124000" y="2205000"/>
            <a:ext cx="223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6E1247D-610F-CFFA-7333-D720C3BCD09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82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476601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dirty="0">
                <a:solidFill>
                  <a:schemeClr val="bg1"/>
                </a:solidFill>
              </a:rPr>
              <a:t>国際分業の変化 １</a:t>
            </a:r>
            <a:endParaRPr lang="ja-JP" altLang="ja-JP" sz="40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44" y="1663504"/>
            <a:ext cx="8037856" cy="4961581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国際分業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貿易を通じて、各国が生産を得意とする製品を輸出し合うこと</a:t>
            </a:r>
          </a:p>
          <a:p>
            <a:pPr marL="1566863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〔③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垂直分業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発展途上国が原材料を輸出し、先進国が工業製品を輸出する関係</a:t>
            </a:r>
            <a:endParaRPr lang="en-US" altLang="ja-JP" sz="3200" spc="-100" dirty="0">
              <a:latin typeface="+mn-ea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ja-JP" altLang="en-US" sz="3200" spc="-100" dirty="0">
              <a:latin typeface="+mn-ea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en-US" altLang="ja-JP" sz="3200" spc="-100" dirty="0">
              <a:latin typeface="+mn-ea"/>
            </a:endParaRPr>
          </a:p>
        </p:txBody>
      </p:sp>
      <p:sp>
        <p:nvSpPr>
          <p:cNvPr id="10" name="メモ 9"/>
          <p:cNvSpPr/>
          <p:nvPr/>
        </p:nvSpPr>
        <p:spPr>
          <a:xfrm>
            <a:off x="1953917" y="1701000"/>
            <a:ext cx="1826083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メモ 9">
            <a:extLst>
              <a:ext uri="{FF2B5EF4-FFF2-40B4-BE49-F238E27FC236}">
                <a16:creationId xmlns:a16="http://schemas.microsoft.com/office/drawing/2014/main" id="{D7742516-F6D0-67AF-4417-1B6683BE789D}"/>
              </a:ext>
            </a:extLst>
          </p:cNvPr>
          <p:cNvSpPr/>
          <p:nvPr/>
        </p:nvSpPr>
        <p:spPr>
          <a:xfrm>
            <a:off x="1963755" y="3434436"/>
            <a:ext cx="1826083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2151DA7-D671-3026-20D8-F97A356CF91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051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国際分業の変化 ２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68129"/>
            <a:ext cx="8208001" cy="5456955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④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水平分業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国と国が互いに工業製品を輸出し合う関係</a:t>
            </a:r>
            <a:endParaRPr lang="en-US" altLang="ja-JP" sz="3200" spc="-100" dirty="0">
              <a:latin typeface="+mn-ea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→かつて先進国と発展途上国の間の貿易は垂直貿易の関係</a:t>
            </a:r>
            <a:endParaRPr lang="en-US" altLang="ja-JP" sz="3200" spc="-100" dirty="0">
              <a:latin typeface="+mn-ea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</a:t>
            </a:r>
            <a:r>
              <a:rPr lang="en-US" altLang="ja-JP" sz="3200" spc="-100" dirty="0">
                <a:latin typeface="+mn-ea"/>
              </a:rPr>
              <a:t>1980</a:t>
            </a:r>
            <a:r>
              <a:rPr lang="ja-JP" altLang="en-US" sz="3200" spc="-100" dirty="0">
                <a:latin typeface="+mn-ea"/>
              </a:rPr>
              <a:t>年代からは先進国がアジア諸国は工場を移し、水平貿易の関係に</a:t>
            </a: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ja-JP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メモ 9">
            <a:extLst>
              <a:ext uri="{FF2B5EF4-FFF2-40B4-BE49-F238E27FC236}">
                <a16:creationId xmlns:a16="http://schemas.microsoft.com/office/drawing/2014/main" id="{65BC48AC-4C61-A8D8-912F-32B26E914134}"/>
              </a:ext>
            </a:extLst>
          </p:cNvPr>
          <p:cNvSpPr/>
          <p:nvPr/>
        </p:nvSpPr>
        <p:spPr>
          <a:xfrm>
            <a:off x="1908000" y="1200369"/>
            <a:ext cx="1826083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4A7CDF1-90CF-8657-6977-141B0A8A5D8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31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FBC0F-1E91-E135-1827-DBF604BDC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668D292-5267-A7E8-C062-D29F58BF1150}"/>
              </a:ext>
            </a:extLst>
          </p:cNvPr>
          <p:cNvSpPr txBox="1"/>
          <p:nvPr/>
        </p:nvSpPr>
        <p:spPr>
          <a:xfrm>
            <a:off x="191617" y="280950"/>
            <a:ext cx="6476601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dirty="0">
                <a:solidFill>
                  <a:schemeClr val="bg1"/>
                </a:solidFill>
              </a:rPr>
              <a:t>新しい分業の形 １</a:t>
            </a:r>
            <a:endParaRPr lang="ja-JP" altLang="ja-JP" sz="40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4DB56717-5C1B-9A20-B400-A58FAB6E5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44" y="1663504"/>
            <a:ext cx="8037856" cy="4961581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⑤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ファブレス企業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開発・設計・販売に特化し、製造施設を自社で保有しない企業</a:t>
            </a: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自社の経営資源を製品開発などに集中できる</a:t>
            </a: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生産を委託された企業は一つの工場で複数メーカーの生産を引き受けられる</a:t>
            </a: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ja-JP" altLang="en-US" sz="3200" spc="-100" dirty="0">
              <a:latin typeface="+mn-ea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en-US" altLang="ja-JP" sz="3200" spc="-100" dirty="0">
              <a:latin typeface="+mn-ea"/>
            </a:endParaRPr>
          </a:p>
        </p:txBody>
      </p:sp>
      <p:sp>
        <p:nvSpPr>
          <p:cNvPr id="10" name="メモ 9">
            <a:extLst>
              <a:ext uri="{FF2B5EF4-FFF2-40B4-BE49-F238E27FC236}">
                <a16:creationId xmlns:a16="http://schemas.microsoft.com/office/drawing/2014/main" id="{3B7B6D55-8E84-4BE0-4643-68827BD5F7DB}"/>
              </a:ext>
            </a:extLst>
          </p:cNvPr>
          <p:cNvSpPr/>
          <p:nvPr/>
        </p:nvSpPr>
        <p:spPr>
          <a:xfrm>
            <a:off x="1963755" y="1697273"/>
            <a:ext cx="2968245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B43E1EC-598A-AAFA-988C-19D3D52D1CB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328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新しい分業の形 ２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6012000"/>
            <a:ext cx="9144000" cy="388084"/>
          </a:xfrm>
        </p:spPr>
        <p:txBody>
          <a:bodyPr lIns="0" tIns="0" rIns="0" bIns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p.127_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3_</a:t>
            </a:r>
            <a:r>
              <a:rPr lang="ja-JP" altLang="en-US" dirty="0">
                <a:latin typeface="+mn-ea"/>
              </a:rPr>
              <a:t>分業のしくみ</a:t>
            </a:r>
            <a:endParaRPr lang="en-US" altLang="ja-JP" dirty="0">
              <a:latin typeface="+mn-ea"/>
            </a:endParaRPr>
          </a:p>
        </p:txBody>
      </p:sp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7565DC84-DB4B-80E9-6404-F2E1D766A5A4}"/>
              </a:ext>
            </a:extLst>
          </p:cNvPr>
          <p:cNvSpPr txBox="1">
            <a:spLocks/>
          </p:cNvSpPr>
          <p:nvPr/>
        </p:nvSpPr>
        <p:spPr>
          <a:xfrm>
            <a:off x="684000" y="1076528"/>
            <a:ext cx="8037856" cy="49615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74000" indent="0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ja-JP" altLang="en-US" sz="3200" spc="-100" dirty="0">
                <a:latin typeface="+mn-ea"/>
              </a:rPr>
              <a:t>（例）先進国のアパレル企業や電子機器メーカー</a:t>
            </a: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Font typeface="Wingdings 2" pitchFamily="18" charset="2"/>
              <a:buNone/>
            </a:pPr>
            <a:endParaRPr lang="en-US" altLang="ja-JP" sz="3200" spc="-100" dirty="0">
              <a:latin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F163D64-22D3-9AC0-6EC3-8DAF34BC9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00" y="2205000"/>
            <a:ext cx="6192000" cy="364778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01D160F-0DDD-7C7C-EAFA-F825E8C49219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19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新しい分業の形 ３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F1BCECFC-D5EA-10A5-E10C-8A60BFCAE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68129"/>
            <a:ext cx="8208001" cy="5456955"/>
          </a:xfrm>
        </p:spPr>
        <p:txBody>
          <a:bodyPr lIns="0" tIns="0" rIns="0" bIns="0">
            <a:noAutofit/>
          </a:bodyPr>
          <a:lstStyle/>
          <a:p>
            <a:pPr marL="0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アパレル企業においては、賃金水準が低いバングラデシュ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の縫製工場に生産を委託することが増えている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endParaRPr lang="ja-JP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F6886DF-7131-BE60-24D6-64DC9AD1C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07" y="2973932"/>
            <a:ext cx="1702786" cy="221678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25E57F0F-0469-D8E5-7452-E30E3A778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960" y="2997000"/>
            <a:ext cx="1549255" cy="2170644"/>
          </a:xfrm>
          <a:prstGeom prst="rect">
            <a:avLst/>
          </a:prstGeom>
        </p:spPr>
      </p:pic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AAC18949-F64C-4CBC-2474-22E50175CC5B}"/>
              </a:ext>
            </a:extLst>
          </p:cNvPr>
          <p:cNvSpPr txBox="1">
            <a:spLocks/>
          </p:cNvSpPr>
          <p:nvPr/>
        </p:nvSpPr>
        <p:spPr>
          <a:xfrm>
            <a:off x="468000" y="5297975"/>
            <a:ext cx="3816000" cy="12956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p.126_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2_</a:t>
            </a:r>
            <a:r>
              <a:rPr lang="ja-JP" altLang="en-US" dirty="0">
                <a:latin typeface="+mn-ea"/>
              </a:rPr>
              <a:t>主な都市における日本の進出企業（製造業）の月額賃金</a:t>
            </a:r>
            <a:endParaRPr lang="en-US" altLang="ja-JP" dirty="0">
              <a:latin typeface="+mn-ea"/>
            </a:endParaRPr>
          </a:p>
        </p:txBody>
      </p:sp>
      <p:sp>
        <p:nvSpPr>
          <p:cNvPr id="16" name="コンテンツ プレースホルダー 2">
            <a:extLst>
              <a:ext uri="{FF2B5EF4-FFF2-40B4-BE49-F238E27FC236}">
                <a16:creationId xmlns:a16="http://schemas.microsoft.com/office/drawing/2014/main" id="{45CFEA03-75E1-526B-1B63-02BE4CE4C839}"/>
              </a:ext>
            </a:extLst>
          </p:cNvPr>
          <p:cNvSpPr txBox="1">
            <a:spLocks/>
          </p:cNvSpPr>
          <p:nvPr/>
        </p:nvSpPr>
        <p:spPr>
          <a:xfrm>
            <a:off x="5004000" y="5283735"/>
            <a:ext cx="3384000" cy="12956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p.127_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6_</a:t>
            </a:r>
            <a:r>
              <a:rPr lang="ja-JP" altLang="en-US" dirty="0">
                <a:latin typeface="+mn-ea"/>
              </a:rPr>
              <a:t>バングラデシュの衣類輸出額の推移</a:t>
            </a:r>
            <a:endParaRPr lang="en-US" altLang="ja-JP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6033F5A-8067-8469-4584-261BC3A01CF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859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</p:bldLst>
  </p:timing>
</p:sld>
</file>

<file path=ppt/theme/theme1.xml><?xml version="1.0" encoding="utf-8"?>
<a:theme xmlns:a="http://schemas.openxmlformats.org/drawingml/2006/main" name="1_HDOfficeLightV0">
  <a:themeElements>
    <a:clrScheme name="グレースケール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青-新地理総合">
  <a:themeElements>
    <a:clrScheme name="黄色がかったオレンジ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青-新地理総合" id="{4960D9E1-1B81-4820-9F11-B49190E809B0}" vid="{10EF511D-1B02-41D8-953F-2FB0050F1A65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33E9AC2B65C294ABCCC11D779D0FAA0" ma:contentTypeVersion="20" ma:contentTypeDescription="新しいドキュメントを作成します。" ma:contentTypeScope="" ma:versionID="c00100f806b244e904c2fff3505ec33f">
  <xsd:schema xmlns:xsd="http://www.w3.org/2001/XMLSchema" xmlns:xs="http://www.w3.org/2001/XMLSchema" xmlns:p="http://schemas.microsoft.com/office/2006/metadata/properties" xmlns:ns2="18eb18e9-3b9d-44fe-af43-41e7933df07a" xmlns:ns3="e3c5cd09-d5d2-4a49-81e9-ed93aacddae4" targetNamespace="http://schemas.microsoft.com/office/2006/metadata/properties" ma:root="true" ma:fieldsID="596e9508eb563cc522d829c1c6c44b3f" ns2:_="" ns3:_="">
    <xsd:import namespace="18eb18e9-3b9d-44fe-af43-41e7933df07a"/>
    <xsd:import namespace="e3c5cd09-d5d2-4a49-81e9-ed93aacdda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earch_languag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18e9-3b9d-44fe-af43-41e7933d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画像タグ" ma:readOnly="false" ma:fieldId="{5cf76f15-5ced-4ddc-b409-7134ff3c332f}" ma:taxonomyMulti="true" ma:sspId="a5a7c612-5922-4a77-8e31-25f580869e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c5cd09-d5d2-4a49-81e9-ed93aacddae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e0d295-044c-4b37-afa2-88077731fee5}" ma:internalName="TaxCatchAll" ma:showField="CatchAllData" ma:web="e3c5cd09-d5d2-4a49-81e9-ed93aacdda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earch_language" ma:index="26" nillable="true" ma:displayName="search_language" ma:default="ja" ma:internalName="search_languag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arch_language xmlns="e3c5cd09-d5d2-4a49-81e9-ed93aacddae4">ja</search_language>
    <lcf76f155ced4ddcb4097134ff3c332f xmlns="18eb18e9-3b9d-44fe-af43-41e7933df07a">
      <Terms xmlns="http://schemas.microsoft.com/office/infopath/2007/PartnerControls"/>
    </lcf76f155ced4ddcb4097134ff3c332f>
    <TaxCatchAll xmlns="e3c5cd09-d5d2-4a49-81e9-ed93aacddae4" xsi:nil="true"/>
  </documentManagement>
</p:properties>
</file>

<file path=customXml/itemProps1.xml><?xml version="1.0" encoding="utf-8"?>
<ds:datastoreItem xmlns:ds="http://schemas.openxmlformats.org/officeDocument/2006/customXml" ds:itemID="{15C87669-9BDF-4D01-ACB1-C32D81C9C8F9}"/>
</file>

<file path=customXml/itemProps2.xml><?xml version="1.0" encoding="utf-8"?>
<ds:datastoreItem xmlns:ds="http://schemas.openxmlformats.org/officeDocument/2006/customXml" ds:itemID="{951BCF91-8FAD-4060-87C4-3C51C9EB190D}"/>
</file>

<file path=customXml/itemProps3.xml><?xml version="1.0" encoding="utf-8"?>
<ds:datastoreItem xmlns:ds="http://schemas.openxmlformats.org/officeDocument/2006/customXml" ds:itemID="{F7753925-F1F1-42EA-9196-43D22A9F840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674</Words>
  <Application>Microsoft Office PowerPoint</Application>
  <PresentationFormat>画面に合わせる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メイリオ</vt:lpstr>
      <vt:lpstr>メイリオ</vt:lpstr>
      <vt:lpstr>游ゴシック</vt:lpstr>
      <vt:lpstr>游明朝</vt:lpstr>
      <vt:lpstr>Arial</vt:lpstr>
      <vt:lpstr>Calibri</vt:lpstr>
      <vt:lpstr>Wingdings</vt:lpstr>
      <vt:lpstr>Wingdings 2</vt:lpstr>
      <vt:lpstr>1_HDOfficeLightV0</vt:lpstr>
      <vt:lpstr>青-新地理総合</vt:lpstr>
      <vt:lpstr>3 分業のしくみとその変化</vt:lpstr>
      <vt:lpstr>先進国の企業がバングラデシュの縫製工場に委託している理由を、図2から読み取ろう。また、国際分業の形は、どのように変化しているのだろうか。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グローバル化に伴って増加している、ファブレス企業の特徴を説明しよう。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2026-03-17T10:26:55Z</dcterms:created>
  <dcterms:modified xsi:type="dcterms:W3CDTF">2026-03-17T10:27:03Z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0x010100D33E9AC2B65C294ABCCC11D779D0FAA0</vt:lpwstr>
  </property>
</Properties>
</file>