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Masters/slideMaster2.xml" ContentType="application/vnd.openxmlformats-officedocument.presentationml.slide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7" r:id="rId1"/>
    <p:sldMasterId id="2147483777" r:id="rId2"/>
  </p:sldMasterIdLst>
  <p:notesMasterIdLst>
    <p:notesMasterId r:id="rId17"/>
  </p:notesMasterIdLst>
  <p:handoutMasterIdLst>
    <p:handoutMasterId r:id="rId18"/>
  </p:handoutMasterIdLst>
  <p:sldIdLst>
    <p:sldId id="285" r:id="rId3"/>
    <p:sldId id="287" r:id="rId4"/>
    <p:sldId id="269" r:id="rId5"/>
    <p:sldId id="296" r:id="rId6"/>
    <p:sldId id="292" r:id="rId7"/>
    <p:sldId id="297" r:id="rId8"/>
    <p:sldId id="300" r:id="rId9"/>
    <p:sldId id="298" r:id="rId10"/>
    <p:sldId id="301" r:id="rId11"/>
    <p:sldId id="284" r:id="rId12"/>
    <p:sldId id="299" r:id="rId13"/>
    <p:sldId id="283" r:id="rId14"/>
    <p:sldId id="282" r:id="rId15"/>
    <p:sldId id="289" r:id="rId16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9CE7"/>
    <a:srgbClr val="68B8EE"/>
    <a:srgbClr val="DDEFFB"/>
    <a:srgbClr val="D0B9FF"/>
    <a:srgbClr val="E0D1FF"/>
    <a:srgbClr val="9661FF"/>
    <a:srgbClr val="C7BFAC"/>
    <a:srgbClr val="EBE1FF"/>
    <a:srgbClr val="66FFFF"/>
    <a:srgbClr val="FFE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6A1604-237D-461D-82E2-5F4098F76237}" v="17" dt="2026-03-17T10:27:31.1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3" autoAdjust="0"/>
    <p:restoredTop sz="96370" autoAdjust="0"/>
  </p:normalViewPr>
  <p:slideViewPr>
    <p:cSldViewPr>
      <p:cViewPr varScale="1">
        <p:scale>
          <a:sx n="99" d="100"/>
          <a:sy n="99" d="100"/>
        </p:scale>
        <p:origin x="2088" y="72"/>
      </p:cViewPr>
      <p:guideLst/>
    </p:cSldViewPr>
  </p:slideViewPr>
  <p:outlineViewPr>
    <p:cViewPr>
      <p:scale>
        <a:sx n="33" d="100"/>
        <a:sy n="33" d="100"/>
      </p:scale>
      <p:origin x="0" y="-15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3246" y="12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69738A9-EECC-BC4A-0407-8A47FA03FE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46B5F47-5195-93C6-D3BC-D43C6228621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9B14E-B2C7-40E9-BE75-F6221C8B4F0F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7B1DABB-6654-9D92-4157-5DAC80AAB5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0C4AEC3-5847-7F54-CD2D-36063941E2D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BF0CF-DB06-4891-8613-821420C8A5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5858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5253A-8DEE-4F85-A6D1-400C8235E3D8}" type="datetimeFigureOut">
              <a:rPr kumimoji="1" lang="ja-JP" altLang="en-US" smtClean="0"/>
              <a:t>2026/3/17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357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F8630-7EA0-43AC-AAB2-08449D33E4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39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見開きタイトル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93000"/>
            <a:ext cx="6858000" cy="187145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224893-DBDA-4BFA-9CE1-4BFE7CD0F8CF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A8F385B-847E-D063-4C31-7275EEBA0FD7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ctr">
            <a:normAutofit/>
          </a:bodyPr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49A5D646-6366-4373-E76B-1E7696F391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43470" y="563835"/>
            <a:ext cx="6048375" cy="503237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1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dirty="0"/>
              <a:t>教科書</a:t>
            </a:r>
            <a:r>
              <a:rPr kumimoji="1" lang="en-US" altLang="ja-JP" dirty="0"/>
              <a:t>p.44</a:t>
            </a:r>
            <a:r>
              <a:rPr kumimoji="1" lang="ja-JP" altLang="en-US" dirty="0"/>
              <a:t>～</a:t>
            </a:r>
            <a:r>
              <a:rPr kumimoji="1" lang="en-US" altLang="ja-JP" dirty="0"/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465218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習課題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1628115"/>
            <a:ext cx="7250588" cy="1353845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2623822"/>
          </a:xfrm>
          <a:solidFill>
            <a:schemeClr val="bg1"/>
          </a:solidFill>
        </p:spPr>
        <p:txBody>
          <a:bodyPr anchor="t">
            <a:normAutofit/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ホームベース 18">
            <a:extLst>
              <a:ext uri="{FF2B5EF4-FFF2-40B4-BE49-F238E27FC236}">
                <a16:creationId xmlns:a16="http://schemas.microsoft.com/office/drawing/2014/main" id="{D408652E-D31D-6DBC-E328-72DE8BCE1D96}"/>
              </a:ext>
            </a:extLst>
          </p:cNvPr>
          <p:cNvSpPr/>
          <p:nvPr userDrawn="1"/>
        </p:nvSpPr>
        <p:spPr>
          <a:xfrm>
            <a:off x="492420" y="248720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36000" tIns="36000" rIns="36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学習課題</a:t>
            </a:r>
            <a:endParaRPr kumimoji="0" lang="ja-JP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3C25B8A-6349-CDA8-9082-8E9BCDF7359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808075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見開き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293000"/>
            <a:ext cx="6858000" cy="187145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718D843-1677-4812-A8F4-94485F1E0171}"/>
              </a:ext>
            </a:extLst>
          </p:cNvPr>
          <p:cNvSpPr/>
          <p:nvPr userDrawn="1"/>
        </p:nvSpPr>
        <p:spPr>
          <a:xfrm>
            <a:off x="0" y="0"/>
            <a:ext cx="9144000" cy="3512130"/>
          </a:xfrm>
          <a:prstGeom prst="rect">
            <a:avLst/>
          </a:prstGeom>
          <a:solidFill>
            <a:srgbClr val="2D9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96324"/>
            <a:ext cx="6858000" cy="1915805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E868FD94-EFF0-14AE-9BB6-C9261A0D20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3999" y="549275"/>
            <a:ext cx="6047725" cy="50323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ja-JP" altLang="en-US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教科書</a:t>
            </a:r>
            <a:r>
              <a:rPr lang="en-US" altLang="ja-JP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p.44</a:t>
            </a:r>
            <a:r>
              <a:rPr lang="ja-JP" altLang="en-US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45</a:t>
            </a:r>
          </a:p>
          <a:p>
            <a:pPr lvl="4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31809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小見出し１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テキスト プレースホルダー 7">
            <a:extLst>
              <a:ext uri="{FF2B5EF4-FFF2-40B4-BE49-F238E27FC236}">
                <a16:creationId xmlns:a16="http://schemas.microsoft.com/office/drawing/2014/main" id="{D55F8B7F-081B-8B22-15C9-586BFC441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28668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D175FD-A572-130E-3F2B-B0692265B261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EAB7C6F-2FF0-B3E3-6BB1-13D9787544B6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445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小見出し２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46C01A0-CCD7-70B6-3C9F-B7A36A63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FD7756A-B5CE-3030-26D2-D8568244D673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動作設定ボタン: 進む/次へ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A2F380D-7317-B406-8D65-A5E7E0C2DE0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9484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確認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707" y="1642019"/>
            <a:ext cx="7177405" cy="996577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ホームベース 17">
            <a:extLst>
              <a:ext uri="{FF2B5EF4-FFF2-40B4-BE49-F238E27FC236}">
                <a16:creationId xmlns:a16="http://schemas.microsoft.com/office/drawing/2014/main" id="{6F923E08-A8E2-990A-1D2E-DEE4D18AC64F}"/>
              </a:ext>
            </a:extLst>
          </p:cNvPr>
          <p:cNvSpPr/>
          <p:nvPr userDrawn="1"/>
        </p:nvSpPr>
        <p:spPr>
          <a:xfrm>
            <a:off x="396000" y="206515"/>
            <a:ext cx="24003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/>
            <a:r>
              <a:rPr lang="ja-JP" altLang="en-US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確 認・説明</a:t>
            </a:r>
            <a:endParaRPr kumimoji="1" lang="ja-JP" altLang="en-US" sz="32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FD18DF1-2E79-A9B0-746F-6103F13A7673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87707665-D7FD-BBE2-E1D8-C655A9CE07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8" y="2708275"/>
            <a:ext cx="8010525" cy="3648075"/>
          </a:xfrm>
        </p:spPr>
        <p:txBody>
          <a:bodyPr/>
          <a:lstStyle>
            <a:lvl1pPr marL="0" indent="0">
              <a:buFontTx/>
              <a:buNone/>
              <a:defRPr sz="3200" b="1">
                <a:solidFill>
                  <a:srgbClr val="FF0000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3" name="動作設定ボタン: 戻る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AEECFA5-2160-9DC3-709A-F455FABDE66D}"/>
              </a:ext>
            </a:extLst>
          </p:cNvPr>
          <p:cNvSpPr/>
          <p:nvPr userDrawn="1"/>
        </p:nvSpPr>
        <p:spPr>
          <a:xfrm>
            <a:off x="8784000" y="6597000"/>
            <a:ext cx="360000" cy="234000"/>
          </a:xfrm>
          <a:prstGeom prst="actionButtonReturn">
            <a:avLst/>
          </a:prstGeom>
          <a:solidFill>
            <a:srgbClr val="68B8EE"/>
          </a:solidFill>
          <a:ln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086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学習課題（解答）">
    <p:bg>
      <p:bgPr>
        <a:solidFill>
          <a:srgbClr val="DDEF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526" y="1650355"/>
            <a:ext cx="7178588" cy="996577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rgbClr val="2D9CE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ホームベース 11">
            <a:extLst>
              <a:ext uri="{FF2B5EF4-FFF2-40B4-BE49-F238E27FC236}">
                <a16:creationId xmlns:a16="http://schemas.microsoft.com/office/drawing/2014/main" id="{0B1272F2-C2EC-9C8B-53AB-EA82ED5240DF}"/>
              </a:ext>
            </a:extLst>
          </p:cNvPr>
          <p:cNvSpPr/>
          <p:nvPr userDrawn="1"/>
        </p:nvSpPr>
        <p:spPr>
          <a:xfrm>
            <a:off x="518305" y="230943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algn="ctr"/>
            <a:r>
              <a:rPr lang="ja-JP" altLang="en-US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深い学び</a:t>
            </a:r>
            <a:endParaRPr kumimoji="1" lang="ja-JP" altLang="en-US" sz="32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6E755D21-6F19-C8B8-D84C-17350155D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8" y="2781300"/>
            <a:ext cx="7896226" cy="35274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1">
                <a:solidFill>
                  <a:srgbClr val="FF00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E5A027-3C01-8599-0EC7-DBCD16F7CB1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3" name="動作設定ボタン: 戻る 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82B5186-DE2F-440A-F9B7-0DEBC25D5B52}"/>
              </a:ext>
            </a:extLst>
          </p:cNvPr>
          <p:cNvSpPr/>
          <p:nvPr userDrawn="1"/>
        </p:nvSpPr>
        <p:spPr>
          <a:xfrm>
            <a:off x="8784000" y="6597000"/>
            <a:ext cx="360000" cy="234000"/>
          </a:xfrm>
          <a:prstGeom prst="actionButtonReturn">
            <a:avLst/>
          </a:prstGeom>
          <a:solidFill>
            <a:srgbClr val="68B8EE"/>
          </a:solidFill>
          <a:ln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7151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導入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F13606-1A80-4D0C-A3A5-BE2CD1882BE1}"/>
              </a:ext>
            </a:extLst>
          </p:cNvPr>
          <p:cNvSpPr txBox="1"/>
          <p:nvPr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考えてみよう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AF9672-4CAD-418D-9CFC-71C6EC5C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6850"/>
            <a:ext cx="7886700" cy="717332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39FB4A-CE12-4D1F-A8D3-52C7D68A15BD}"/>
              </a:ext>
            </a:extLst>
          </p:cNvPr>
          <p:cNvSpPr txBox="1">
            <a:spLocks/>
          </p:cNvSpPr>
          <p:nvPr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449C1B6-C3DC-4F49-8EDF-4EAD58C864DD}"/>
              </a:ext>
            </a:extLst>
          </p:cNvPr>
          <p:cNvSpPr/>
          <p:nvPr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372FC94-E3BF-BF69-6CF2-BB00E242E606}"/>
              </a:ext>
            </a:extLst>
          </p:cNvPr>
          <p:cNvSpPr/>
          <p:nvPr userDrawn="1"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rgbClr val="C7BFA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0400149-EC82-3BF1-7CF1-A6725304A6CE}"/>
              </a:ext>
            </a:extLst>
          </p:cNvPr>
          <p:cNvSpPr txBox="1"/>
          <p:nvPr userDrawn="1"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考えてみよう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019853-613B-2571-CF72-18B515D1E969}"/>
              </a:ext>
            </a:extLst>
          </p:cNvPr>
          <p:cNvSpPr txBox="1">
            <a:spLocks/>
          </p:cNvSpPr>
          <p:nvPr userDrawn="1"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6F7DFDF-A896-5C6F-7D63-8469583B5561}"/>
              </a:ext>
            </a:extLst>
          </p:cNvPr>
          <p:cNvSpPr/>
          <p:nvPr userDrawn="1"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動作設定ボタン: 戻る/前へ 1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E4C6D4A-F7DE-8B1F-9099-383CCF87331C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動作設定ボタン: 進む/次へ 1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10BE66A-048D-B76E-3D12-05A4334150F9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2083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学習課題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2000" y="1628114"/>
            <a:ext cx="7178588" cy="864886"/>
          </a:xfrm>
        </p:spPr>
        <p:txBody>
          <a:bodyPr anchor="t" anchorCtr="0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ホームベース 18">
            <a:extLst>
              <a:ext uri="{FF2B5EF4-FFF2-40B4-BE49-F238E27FC236}">
                <a16:creationId xmlns:a16="http://schemas.microsoft.com/office/drawing/2014/main" id="{B384C814-3436-A5DE-5B34-69D541D89D11}"/>
              </a:ext>
            </a:extLst>
          </p:cNvPr>
          <p:cNvSpPr/>
          <p:nvPr userDrawn="1"/>
        </p:nvSpPr>
        <p:spPr>
          <a:xfrm>
            <a:off x="492420" y="248720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 cap="flat" cmpd="sng" algn="ctr">
            <a:noFill/>
            <a:prstDash val="solid"/>
          </a:ln>
          <a:effectLst/>
        </p:spPr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学習課題</a:t>
            </a:r>
            <a:endParaRPr kumimoji="0" lang="ja-JP" altLang="en-US" sz="3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5AAFFC8-52EC-CC2B-C92D-4F6670A177AB}"/>
              </a:ext>
            </a:extLst>
          </p:cNvPr>
          <p:cNvSpPr/>
          <p:nvPr userDrawn="1"/>
        </p:nvSpPr>
        <p:spPr>
          <a:xfrm>
            <a:off x="513508" y="1628115"/>
            <a:ext cx="720000" cy="720000"/>
          </a:xfrm>
          <a:prstGeom prst="rect">
            <a:avLst/>
          </a:prstGeom>
          <a:solidFill>
            <a:srgbClr val="FF6600"/>
          </a:solidFill>
          <a:ln w="12700" cap="flat" cmpd="sng" algn="ctr">
            <a:noFill/>
            <a:prstDash val="solid"/>
          </a:ln>
          <a:effectLst/>
        </p:spPr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1" name="動作設定ボタン: 戻る/前へ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86CBC82-77E5-CA86-E2CB-24575BB67FF2}"/>
              </a:ext>
            </a:extLst>
          </p:cNvPr>
          <p:cNvSpPr/>
          <p:nvPr userDrawn="1"/>
        </p:nvSpPr>
        <p:spPr>
          <a:xfrm rot="10800000" flipH="1">
            <a:off x="8418526" y="6625087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動作設定ボタン: 進む/次へ 1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3D44B4C-6E8B-FF08-0055-BECE972E72F2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57595ED7-06AB-CE30-60B0-1A255B827B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2419" y="2997000"/>
            <a:ext cx="8399581" cy="335935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9492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１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189F767F-B982-42D3-BB49-55BF981E5B02}"/>
              </a:ext>
            </a:extLst>
          </p:cNvPr>
          <p:cNvSpPr/>
          <p:nvPr userDrawn="1"/>
        </p:nvSpPr>
        <p:spPr>
          <a:xfrm>
            <a:off x="-233680" y="-152400"/>
            <a:ext cx="9540240" cy="1440000"/>
          </a:xfrm>
          <a:custGeom>
            <a:avLst/>
            <a:gdLst>
              <a:gd name="connsiteX0" fmla="*/ 240005 w 9540240"/>
              <a:gd name="connsiteY0" fmla="*/ 0 h 1440000"/>
              <a:gd name="connsiteX1" fmla="*/ 7125995 w 9540240"/>
              <a:gd name="connsiteY1" fmla="*/ 0 h 1440000"/>
              <a:gd name="connsiteX2" fmla="*/ 7152640 w 9540240"/>
              <a:gd name="connsiteY2" fmla="*/ 2686 h 1440000"/>
              <a:gd name="connsiteX3" fmla="*/ 7152640 w 9540240"/>
              <a:gd name="connsiteY3" fmla="*/ 0 h 1440000"/>
              <a:gd name="connsiteX4" fmla="*/ 9540240 w 9540240"/>
              <a:gd name="connsiteY4" fmla="*/ 0 h 1440000"/>
              <a:gd name="connsiteX5" fmla="*/ 9540240 w 9540240"/>
              <a:gd name="connsiteY5" fmla="*/ 540000 h 1440000"/>
              <a:gd name="connsiteX6" fmla="*/ 7366000 w 9540240"/>
              <a:gd name="connsiteY6" fmla="*/ 540000 h 1440000"/>
              <a:gd name="connsiteX7" fmla="*/ 7366000 w 9540240"/>
              <a:gd name="connsiteY7" fmla="*/ 1199995 h 1440000"/>
              <a:gd name="connsiteX8" fmla="*/ 7125995 w 9540240"/>
              <a:gd name="connsiteY8" fmla="*/ 1440000 h 1440000"/>
              <a:gd name="connsiteX9" fmla="*/ 240005 w 9540240"/>
              <a:gd name="connsiteY9" fmla="*/ 1440000 h 1440000"/>
              <a:gd name="connsiteX10" fmla="*/ 0 w 9540240"/>
              <a:gd name="connsiteY10" fmla="*/ 1199995 h 1440000"/>
              <a:gd name="connsiteX11" fmla="*/ 0 w 9540240"/>
              <a:gd name="connsiteY11" fmla="*/ 240005 h 1440000"/>
              <a:gd name="connsiteX12" fmla="*/ 240005 w 9540240"/>
              <a:gd name="connsiteY12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40240" h="1440000">
                <a:moveTo>
                  <a:pt x="240005" y="0"/>
                </a:moveTo>
                <a:lnTo>
                  <a:pt x="7125995" y="0"/>
                </a:lnTo>
                <a:lnTo>
                  <a:pt x="7152640" y="2686"/>
                </a:lnTo>
                <a:lnTo>
                  <a:pt x="7152640" y="0"/>
                </a:lnTo>
                <a:lnTo>
                  <a:pt x="9540240" y="0"/>
                </a:lnTo>
                <a:lnTo>
                  <a:pt x="9540240" y="540000"/>
                </a:lnTo>
                <a:lnTo>
                  <a:pt x="7366000" y="540000"/>
                </a:lnTo>
                <a:lnTo>
                  <a:pt x="7366000" y="1199995"/>
                </a:lnTo>
                <a:cubicBezTo>
                  <a:pt x="7366000" y="1332546"/>
                  <a:pt x="7258546" y="1440000"/>
                  <a:pt x="7125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" name="テキスト プレースホルダー 7">
            <a:extLst>
              <a:ext uri="{FF2B5EF4-FFF2-40B4-BE49-F238E27FC236}">
                <a16:creationId xmlns:a16="http://schemas.microsoft.com/office/drawing/2014/main" id="{D55F8B7F-081B-8B22-15C9-586BFC441E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228668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8" name="動作設定ボタン: 戻る/前へ 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6D175FD-A572-130E-3F2B-B0692265B261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EAB7C6F-2FF0-B3E3-6BB1-13D9787544B6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579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見出し２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1450429"/>
            <a:ext cx="7886700" cy="472971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4A417AF-2DC3-4101-B92D-252903B0E556}"/>
              </a:ext>
            </a:extLst>
          </p:cNvPr>
          <p:cNvSpPr/>
          <p:nvPr userDrawn="1"/>
        </p:nvSpPr>
        <p:spPr>
          <a:xfrm>
            <a:off x="-233680" y="-152400"/>
            <a:ext cx="9519920" cy="900000"/>
          </a:xfrm>
          <a:custGeom>
            <a:avLst/>
            <a:gdLst>
              <a:gd name="connsiteX0" fmla="*/ 150003 w 9519920"/>
              <a:gd name="connsiteY0" fmla="*/ 0 h 900000"/>
              <a:gd name="connsiteX1" fmla="*/ 7152640 w 9519920"/>
              <a:gd name="connsiteY1" fmla="*/ 0 h 900000"/>
              <a:gd name="connsiteX2" fmla="*/ 7215997 w 9519920"/>
              <a:gd name="connsiteY2" fmla="*/ 0 h 900000"/>
              <a:gd name="connsiteX3" fmla="*/ 9519920 w 9519920"/>
              <a:gd name="connsiteY3" fmla="*/ 0 h 900000"/>
              <a:gd name="connsiteX4" fmla="*/ 9519920 w 9519920"/>
              <a:gd name="connsiteY4" fmla="*/ 360000 h 900000"/>
              <a:gd name="connsiteX5" fmla="*/ 7366000 w 9519920"/>
              <a:gd name="connsiteY5" fmla="*/ 360000 h 900000"/>
              <a:gd name="connsiteX6" fmla="*/ 7366000 w 9519920"/>
              <a:gd name="connsiteY6" fmla="*/ 749997 h 900000"/>
              <a:gd name="connsiteX7" fmla="*/ 7215997 w 9519920"/>
              <a:gd name="connsiteY7" fmla="*/ 900000 h 900000"/>
              <a:gd name="connsiteX8" fmla="*/ 150003 w 9519920"/>
              <a:gd name="connsiteY8" fmla="*/ 900000 h 900000"/>
              <a:gd name="connsiteX9" fmla="*/ 0 w 9519920"/>
              <a:gd name="connsiteY9" fmla="*/ 749997 h 900000"/>
              <a:gd name="connsiteX10" fmla="*/ 0 w 9519920"/>
              <a:gd name="connsiteY10" fmla="*/ 150003 h 900000"/>
              <a:gd name="connsiteX11" fmla="*/ 150003 w 9519920"/>
              <a:gd name="connsiteY11" fmla="*/ 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19920" h="900000">
                <a:moveTo>
                  <a:pt x="150003" y="0"/>
                </a:moveTo>
                <a:lnTo>
                  <a:pt x="7152640" y="0"/>
                </a:lnTo>
                <a:lnTo>
                  <a:pt x="7215997" y="0"/>
                </a:lnTo>
                <a:lnTo>
                  <a:pt x="9519920" y="0"/>
                </a:lnTo>
                <a:lnTo>
                  <a:pt x="9519920" y="360000"/>
                </a:lnTo>
                <a:lnTo>
                  <a:pt x="7366000" y="360000"/>
                </a:lnTo>
                <a:lnTo>
                  <a:pt x="7366000" y="749997"/>
                </a:lnTo>
                <a:cubicBezTo>
                  <a:pt x="7366000" y="832841"/>
                  <a:pt x="7298841" y="900000"/>
                  <a:pt x="7215997" y="900000"/>
                </a:cubicBezTo>
                <a:lnTo>
                  <a:pt x="150003" y="900000"/>
                </a:lnTo>
                <a:cubicBezTo>
                  <a:pt x="67159" y="900000"/>
                  <a:pt x="0" y="832841"/>
                  <a:pt x="0" y="749997"/>
                </a:cubicBezTo>
                <a:lnTo>
                  <a:pt x="0" y="150003"/>
                </a:lnTo>
                <a:cubicBezTo>
                  <a:pt x="0" y="67159"/>
                  <a:pt x="67159" y="0"/>
                  <a:pt x="150003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46C01A0-CCD7-70B6-3C9F-B7A36A63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0"/>
            <a:ext cx="7092000" cy="677863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2" name="動作設定ボタン: 戻る/前へ 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843255D-F719-2693-3A2D-C3D65484948F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" name="動作設定ボタン: 進む/次へ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1C8BFF9-C7D1-774B-1AF7-A544B78731E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918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版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845" y="945931"/>
            <a:ext cx="7886700" cy="523420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D3E9E-A95C-48F2-B4BF-A71542E0BE9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5BF0D232-2909-457E-BB71-262959D2C491}"/>
              </a:ext>
            </a:extLst>
          </p:cNvPr>
          <p:cNvSpPr/>
          <p:nvPr userDrawn="1"/>
        </p:nvSpPr>
        <p:spPr>
          <a:xfrm>
            <a:off x="-143692" y="-172722"/>
            <a:ext cx="9358811" cy="1118653"/>
          </a:xfrm>
          <a:custGeom>
            <a:avLst/>
            <a:gdLst>
              <a:gd name="connsiteX0" fmla="*/ 240005 w 9448800"/>
              <a:gd name="connsiteY0" fmla="*/ 0 h 1440000"/>
              <a:gd name="connsiteX1" fmla="*/ 1919995 w 9448800"/>
              <a:gd name="connsiteY1" fmla="*/ 0 h 1440000"/>
              <a:gd name="connsiteX2" fmla="*/ 1968364 w 9448800"/>
              <a:gd name="connsiteY2" fmla="*/ 4876 h 1440000"/>
              <a:gd name="connsiteX3" fmla="*/ 1991360 w 9448800"/>
              <a:gd name="connsiteY3" fmla="*/ 12014 h 1440000"/>
              <a:gd name="connsiteX4" fmla="*/ 1991360 w 9448800"/>
              <a:gd name="connsiteY4" fmla="*/ 0 h 1440000"/>
              <a:gd name="connsiteX5" fmla="*/ 9448800 w 9448800"/>
              <a:gd name="connsiteY5" fmla="*/ 0 h 1440000"/>
              <a:gd name="connsiteX6" fmla="*/ 9448800 w 9448800"/>
              <a:gd name="connsiteY6" fmla="*/ 365125 h 1440000"/>
              <a:gd name="connsiteX7" fmla="*/ 2160000 w 9448800"/>
              <a:gd name="connsiteY7" fmla="*/ 365125 h 1440000"/>
              <a:gd name="connsiteX8" fmla="*/ 2160000 w 9448800"/>
              <a:gd name="connsiteY8" fmla="*/ 1199995 h 1440000"/>
              <a:gd name="connsiteX9" fmla="*/ 1919995 w 9448800"/>
              <a:gd name="connsiteY9" fmla="*/ 1440000 h 1440000"/>
              <a:gd name="connsiteX10" fmla="*/ 240005 w 9448800"/>
              <a:gd name="connsiteY10" fmla="*/ 1440000 h 1440000"/>
              <a:gd name="connsiteX11" fmla="*/ 0 w 9448800"/>
              <a:gd name="connsiteY11" fmla="*/ 1199995 h 1440000"/>
              <a:gd name="connsiteX12" fmla="*/ 0 w 9448800"/>
              <a:gd name="connsiteY12" fmla="*/ 240005 h 1440000"/>
              <a:gd name="connsiteX13" fmla="*/ 240005 w 9448800"/>
              <a:gd name="connsiteY13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48800" h="1440000">
                <a:moveTo>
                  <a:pt x="240005" y="0"/>
                </a:moveTo>
                <a:lnTo>
                  <a:pt x="1919995" y="0"/>
                </a:lnTo>
                <a:cubicBezTo>
                  <a:pt x="1936564" y="0"/>
                  <a:pt x="1952741" y="1679"/>
                  <a:pt x="1968364" y="4876"/>
                </a:cubicBezTo>
                <a:lnTo>
                  <a:pt x="1991360" y="12014"/>
                </a:lnTo>
                <a:lnTo>
                  <a:pt x="1991360" y="0"/>
                </a:lnTo>
                <a:lnTo>
                  <a:pt x="9448800" y="0"/>
                </a:lnTo>
                <a:lnTo>
                  <a:pt x="9448800" y="365125"/>
                </a:lnTo>
                <a:lnTo>
                  <a:pt x="2160000" y="365125"/>
                </a:lnTo>
                <a:lnTo>
                  <a:pt x="2160000" y="1199995"/>
                </a:lnTo>
                <a:cubicBezTo>
                  <a:pt x="2160000" y="1332546"/>
                  <a:pt x="2052546" y="1440000"/>
                  <a:pt x="1919995" y="1440000"/>
                </a:cubicBezTo>
                <a:lnTo>
                  <a:pt x="240005" y="1440000"/>
                </a:lnTo>
                <a:cubicBezTo>
                  <a:pt x="107454" y="1440000"/>
                  <a:pt x="0" y="1332546"/>
                  <a:pt x="0" y="1199995"/>
                </a:cubicBezTo>
                <a:lnTo>
                  <a:pt x="0" y="240005"/>
                </a:lnTo>
                <a:cubicBezTo>
                  <a:pt x="0" y="107454"/>
                  <a:pt x="107454" y="0"/>
                  <a:pt x="240005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092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活用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2B8B867-AE6E-4E68-A2B0-16AC84ABC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1813441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7" name="動作設定ボタン: 戻る/前へ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737C405-E1AB-3A53-5B8D-DAD591B15DCC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CD4F850-14F2-D59A-8438-A3016678303B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18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確認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707" y="1642019"/>
            <a:ext cx="7177405" cy="996577"/>
          </a:xfrm>
        </p:spPr>
        <p:txBody>
          <a:bodyPr anchor="t" anchorCtr="0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ホームベース 17">
            <a:extLst>
              <a:ext uri="{FF2B5EF4-FFF2-40B4-BE49-F238E27FC236}">
                <a16:creationId xmlns:a16="http://schemas.microsoft.com/office/drawing/2014/main" id="{6F923E08-A8E2-990A-1D2E-DEE4D18AC64F}"/>
              </a:ext>
            </a:extLst>
          </p:cNvPr>
          <p:cNvSpPr/>
          <p:nvPr userDrawn="1"/>
        </p:nvSpPr>
        <p:spPr>
          <a:xfrm>
            <a:off x="756000" y="197626"/>
            <a:ext cx="1440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確 認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FD18DF1-2E79-A9B0-746F-6103F13A7673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87707665-D7FD-BBE2-E1D8-C655A9CE07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9588" y="2708275"/>
            <a:ext cx="8010525" cy="3648075"/>
          </a:xfrm>
        </p:spPr>
        <p:txBody>
          <a:bodyPr/>
          <a:lstStyle>
            <a:lvl1pPr marL="0" indent="0">
              <a:buFontTx/>
              <a:buNone/>
              <a:defRPr sz="3200" b="1">
                <a:solidFill>
                  <a:srgbClr val="FFFF00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9" name="動作設定ボタン: 戻る/前へ 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3B3474DB-6FE5-B2AC-2426-13CC749BA2F5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動作設定ボタン: 進む/次へ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5B7C393-72DB-EB04-609D-84D606DC89C9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28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習課題（解答）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526" y="1650355"/>
            <a:ext cx="7178588" cy="996577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1735" y="-162733"/>
            <a:ext cx="3240000" cy="1440000"/>
          </a:xfrm>
          <a:prstGeom prst="round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" name="ホームベース 11">
            <a:extLst>
              <a:ext uri="{FF2B5EF4-FFF2-40B4-BE49-F238E27FC236}">
                <a16:creationId xmlns:a16="http://schemas.microsoft.com/office/drawing/2014/main" id="{0B1272F2-C2EC-9C8B-53AB-EA82ED5240DF}"/>
              </a:ext>
            </a:extLst>
          </p:cNvPr>
          <p:cNvSpPr/>
          <p:nvPr userDrawn="1"/>
        </p:nvSpPr>
        <p:spPr>
          <a:xfrm>
            <a:off x="518305" y="230943"/>
            <a:ext cx="2088000" cy="720000"/>
          </a:xfrm>
          <a:prstGeom prst="homePlate">
            <a:avLst>
              <a:gd name="adj" fmla="val 44920"/>
            </a:avLst>
          </a:prstGeom>
          <a:solidFill>
            <a:srgbClr val="FF373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深い学び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6E755D21-6F19-C8B8-D84C-17350155D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888" y="2781300"/>
            <a:ext cx="7896226" cy="35274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 b="1">
                <a:solidFill>
                  <a:srgbClr val="FFFF00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BE5A027-3C01-8599-0EC7-DBCD16F7CB19}"/>
              </a:ext>
            </a:extLst>
          </p:cNvPr>
          <p:cNvSpPr/>
          <p:nvPr userDrawn="1"/>
        </p:nvSpPr>
        <p:spPr>
          <a:xfrm>
            <a:off x="509197" y="1628115"/>
            <a:ext cx="720000" cy="720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Yu Gothic Medium" panose="020B0500000000000000" pitchFamily="50" charset="-128"/>
                <a:cs typeface="Arial" panose="020B0604020202020204" pitchFamily="34" charset="0"/>
              </a:rPr>
              <a:t>Q</a:t>
            </a:r>
          </a:p>
        </p:txBody>
      </p:sp>
      <p:sp>
        <p:nvSpPr>
          <p:cNvPr id="7" name="動作設定ボタン: 戻る/前へ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D954B69-8C49-5642-A518-607351EAD3D2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" name="動作設定ボタン: 進む/次へ 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687B248-B959-DF22-1DF3-93978D0B3B9F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396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導入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F84E2-2D7A-43CF-AC90-352A289A783A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36F6B2F-8739-4648-85EB-79B1FC352283}"/>
              </a:ext>
            </a:extLst>
          </p:cNvPr>
          <p:cNvSpPr/>
          <p:nvPr userDrawn="1"/>
        </p:nvSpPr>
        <p:spPr>
          <a:xfrm>
            <a:off x="-132623" y="-220519"/>
            <a:ext cx="9399721" cy="717331"/>
          </a:xfrm>
          <a:prstGeom prst="roundRect">
            <a:avLst/>
          </a:prstGeom>
          <a:solidFill>
            <a:srgbClr val="C7BFA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F13606-1A80-4D0C-A3A5-BE2CD1882BE1}"/>
              </a:ext>
            </a:extLst>
          </p:cNvPr>
          <p:cNvSpPr txBox="1"/>
          <p:nvPr userDrawn="1"/>
        </p:nvSpPr>
        <p:spPr>
          <a:xfrm>
            <a:off x="3798019" y="35147"/>
            <a:ext cx="31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考えてみよう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4AF9672-4CAD-418D-9CFC-71C6EC5C2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6850"/>
            <a:ext cx="7886700" cy="717332"/>
          </a:xfrm>
        </p:spPr>
        <p:txBody>
          <a:bodyPr anchor="t" anchorCtr="0">
            <a:normAutofit/>
          </a:bodyPr>
          <a:lstStyle>
            <a:lvl1pPr>
              <a:defRPr sz="2800" b="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39FB4A-CE12-4D1F-A8D3-52C7D68A15BD}"/>
              </a:ext>
            </a:extLst>
          </p:cNvPr>
          <p:cNvSpPr txBox="1">
            <a:spLocks/>
          </p:cNvSpPr>
          <p:nvPr userDrawn="1"/>
        </p:nvSpPr>
        <p:spPr>
          <a:xfrm>
            <a:off x="623455" y="5826072"/>
            <a:ext cx="7886700" cy="7173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449C1B6-C3DC-4F49-8EDF-4EAD58C864DD}"/>
              </a:ext>
            </a:extLst>
          </p:cNvPr>
          <p:cNvSpPr/>
          <p:nvPr userDrawn="1"/>
        </p:nvSpPr>
        <p:spPr>
          <a:xfrm>
            <a:off x="623455" y="-2961"/>
            <a:ext cx="1817528" cy="717331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導入！</a:t>
            </a:r>
            <a:endParaRPr kumimoji="1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動作設定ボタン: 戻る/前へ 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2C16574-7A18-467F-1C85-A20606A43814}"/>
              </a:ext>
            </a:extLst>
          </p:cNvPr>
          <p:cNvSpPr/>
          <p:nvPr userDrawn="1"/>
        </p:nvSpPr>
        <p:spPr>
          <a:xfrm rot="10800000" flipH="1">
            <a:off x="8418526" y="6625086"/>
            <a:ext cx="360000" cy="232913"/>
          </a:xfrm>
          <a:prstGeom prst="actionButtonBackPrevious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" name="動作設定ボタン: 進む/次へ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1F339FB-DA4B-655C-8A8E-61F0CB213DB7}"/>
              </a:ext>
            </a:extLst>
          </p:cNvPr>
          <p:cNvSpPr/>
          <p:nvPr userDrawn="1"/>
        </p:nvSpPr>
        <p:spPr>
          <a:xfrm rot="10800000" flipH="1">
            <a:off x="8778526" y="6625087"/>
            <a:ext cx="360000" cy="232913"/>
          </a:xfrm>
          <a:prstGeom prst="actionButtonForwardNext">
            <a:avLst/>
          </a:prstGeom>
          <a:solidFill>
            <a:srgbClr val="68B8EE"/>
          </a:solidFill>
          <a:ln w="12700">
            <a:solidFill>
              <a:srgbClr val="2D9CE7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147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B75A-687E-405C-8A0B-8D00578BA2C3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98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86B75A-687E-405C-8A0B-8D00578BA2C3}" type="datetime1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3/17/2026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1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51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94" r:id="rId2"/>
    <p:sldLayoutId id="2147483795" r:id="rId3"/>
    <p:sldLayoutId id="2147483796" r:id="rId4"/>
    <p:sldLayoutId id="2147483797" r:id="rId5"/>
    <p:sldLayoutId id="2147483799" r:id="rId6"/>
    <p:sldLayoutId id="2147483780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字幕 1">
            <a:extLst>
              <a:ext uri="{FF2B5EF4-FFF2-40B4-BE49-F238E27FC236}">
                <a16:creationId xmlns:a16="http://schemas.microsoft.com/office/drawing/2014/main" id="{4FFCD98A-F66E-483B-A9C6-29209E47B5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１</a:t>
            </a:r>
            <a:r>
              <a:rPr lang="ja-JP" altLang="en-US" sz="3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部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現代世界の系統地理的考察</a:t>
            </a:r>
            <a:endParaRPr lang="ja-JP" altLang="en-US" sz="3000" spc="-15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tabLst>
                <a:tab pos="1431925" algn="l"/>
              </a:tabLst>
            </a:pP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２章</a:t>
            </a:r>
            <a:r>
              <a:rPr lang="en-US" altLang="ja-JP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	</a:t>
            </a:r>
            <a:r>
              <a:rPr lang="ja-JP" altLang="en-US" sz="3000" dirty="0">
                <a:latin typeface="+mn-ea"/>
              </a:rPr>
              <a:t>資源と産業</a:t>
            </a:r>
            <a:endParaRPr lang="en-US" altLang="ja-JP" sz="3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tabLst>
                <a:tab pos="1431925" algn="l"/>
              </a:tabLst>
            </a:pP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５</a:t>
            </a:r>
            <a:r>
              <a:rPr lang="zh-TW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節</a:t>
            </a:r>
            <a:r>
              <a:rPr lang="en-US" altLang="zh-TW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ja-JP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工業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F4C1B93-90B1-67A0-F4AC-8F6A2F0820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" y="1596324"/>
            <a:ext cx="8496000" cy="1915805"/>
          </a:xfrm>
        </p:spPr>
        <p:txBody>
          <a:bodyPr anchor="t">
            <a:normAutofit/>
          </a:bodyPr>
          <a:lstStyle/>
          <a:p>
            <a:pPr indent="-457200" algn="l">
              <a:lnSpc>
                <a:spcPct val="100000"/>
              </a:lnSpc>
            </a:pPr>
            <a:r>
              <a:rPr lang="ja-JP" altLang="en-US" sz="5400" dirty="0">
                <a:solidFill>
                  <a:schemeClr val="bg1"/>
                </a:solidFill>
                <a:latin typeface="+mj-ea"/>
              </a:rPr>
              <a:t>１ 工業の発達と種類</a:t>
            </a:r>
            <a:endParaRPr kumimoji="1" lang="ja-JP" altLang="en-US" sz="5400" dirty="0"/>
          </a:p>
        </p:txBody>
      </p:sp>
      <p:sp>
        <p:nvSpPr>
          <p:cNvPr id="5" name="テキスト プレースホルダー 9">
            <a:extLst>
              <a:ext uri="{FF2B5EF4-FFF2-40B4-BE49-F238E27FC236}">
                <a16:creationId xmlns:a16="http://schemas.microsoft.com/office/drawing/2014/main" id="{DB761A8E-7902-E156-8219-C8DB295C8D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ja-JP" altLang="en-US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教科書</a:t>
            </a:r>
            <a:r>
              <a:rPr lang="en-US" altLang="ja-JP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p.122</a:t>
            </a:r>
            <a:r>
              <a:rPr lang="ja-JP" altLang="en-US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123</a:t>
            </a:r>
          </a:p>
          <a:p>
            <a:pPr lvl="4"/>
            <a:endParaRPr kumimoji="1" lang="ja-JP" altLang="en-US" sz="2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EE2CB4E-3F30-D5BF-DA19-935A9BB3B8C7}"/>
              </a:ext>
            </a:extLst>
          </p:cNvPr>
          <p:cNvSpPr txBox="1"/>
          <p:nvPr/>
        </p:nvSpPr>
        <p:spPr>
          <a:xfrm>
            <a:off x="5868000" y="223813"/>
            <a:ext cx="3024000" cy="5770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endParaRPr lang="en-US" altLang="ja-JP" sz="1050" b="0" i="0" u="none" strike="noStrike" baseline="30000" dirty="0">
              <a:solidFill>
                <a:srgbClr val="000000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buSzPct val="80000"/>
            </a:pPr>
            <a: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※</a:t>
            </a: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本資料はサンプルのため、内容が変更される可能性があります。</a:t>
            </a:r>
            <a:br>
              <a:rPr lang="en-US" altLang="ja-JP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1050" b="0" i="0" u="none" strike="noStrike" baseline="30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　あらかじめご了承ください。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660500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8F1CB317-9542-BC71-38AA-0A94ED7BB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291" y="1271387"/>
            <a:ext cx="4025870" cy="467761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７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6237000"/>
            <a:ext cx="9144000" cy="388084"/>
          </a:xfrm>
        </p:spPr>
        <p:txBody>
          <a:bodyPr lIns="0" tIns="0" rIns="0" bIns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p.123_</a:t>
            </a:r>
            <a:r>
              <a:rPr lang="ja-JP" altLang="en-US" dirty="0">
                <a:latin typeface="+mn-ea"/>
              </a:rPr>
              <a:t>図</a:t>
            </a:r>
            <a:r>
              <a:rPr lang="en-US" altLang="ja-JP" dirty="0">
                <a:latin typeface="+mn-ea"/>
              </a:rPr>
              <a:t>3_</a:t>
            </a:r>
            <a:r>
              <a:rPr lang="ja-JP" altLang="en-US" dirty="0">
                <a:latin typeface="+mn-ea"/>
              </a:rPr>
              <a:t>工業の種類と集約度</a:t>
            </a:r>
            <a:endParaRPr lang="en-US" altLang="ja-JP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21FF431-4314-C36D-1D55-E7470AA58034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2131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7DD814F9-AE82-2512-7DD0-32B2C11EB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96" y="1059748"/>
            <a:ext cx="8285203" cy="387279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８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6000" y="5569478"/>
            <a:ext cx="9540000" cy="1278000"/>
          </a:xfrm>
        </p:spPr>
        <p:txBody>
          <a:bodyPr lIns="0" tIns="0" rIns="0" bIns="0">
            <a:noAutofit/>
          </a:bodyPr>
          <a:lstStyle/>
          <a:p>
            <a:pPr marL="2416175" indent="-1514475">
              <a:lnSpc>
                <a:spcPct val="100000"/>
              </a:lnSpc>
              <a:spcBef>
                <a:spcPts val="500"/>
              </a:spcBef>
              <a:buNone/>
            </a:pPr>
            <a:r>
              <a:rPr lang="en-US" altLang="ja-JP" dirty="0">
                <a:latin typeface="+mn-ea"/>
              </a:rPr>
              <a:t>p.123_</a:t>
            </a:r>
            <a:r>
              <a:rPr lang="ja-JP" altLang="en-US" dirty="0">
                <a:latin typeface="+mn-ea"/>
              </a:rPr>
              <a:t>図</a:t>
            </a:r>
            <a:r>
              <a:rPr lang="en-US" altLang="ja-JP" dirty="0">
                <a:latin typeface="+mn-ea"/>
              </a:rPr>
              <a:t>4_</a:t>
            </a:r>
            <a:r>
              <a:rPr lang="ja-JP" altLang="en-US" dirty="0">
                <a:latin typeface="+mn-ea"/>
              </a:rPr>
              <a:t>工業の種類および特徴（左）と日本における事業所数・製造品出荷額の割合（右）</a:t>
            </a:r>
            <a:endParaRPr lang="en-US" altLang="ja-JP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92CAFE9-FE1F-D4E8-A109-E5084060E183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37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180000"/>
            <a:ext cx="7155572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ja-JP" altLang="en-US" sz="4000" b="1" spc="-100" dirty="0">
                <a:solidFill>
                  <a:schemeClr val="bg1"/>
                </a:solidFill>
              </a:rPr>
              <a:t>第４次産業革命を</a:t>
            </a:r>
            <a:br>
              <a:rPr lang="en-US" altLang="ja-JP" sz="4000" b="1" spc="-100" dirty="0">
                <a:solidFill>
                  <a:schemeClr val="bg1"/>
                </a:solidFill>
              </a:rPr>
            </a:br>
            <a:r>
              <a:rPr lang="ja-JP" altLang="en-US" sz="4000" b="1" spc="-100" dirty="0">
                <a:solidFill>
                  <a:schemeClr val="bg1"/>
                </a:solidFill>
              </a:rPr>
              <a:t>迎えた現代の工業 １</a:t>
            </a:r>
            <a:endParaRPr lang="ja-JP" altLang="ja-JP" sz="4000" b="1" spc="-100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00" y="1701000"/>
            <a:ext cx="8352000" cy="4924085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pc="-100" dirty="0">
                <a:latin typeface="+mn-ea"/>
              </a:rPr>
              <a:t>●工業の近年</a:t>
            </a:r>
            <a:endParaRPr lang="en-US" altLang="ja-JP" spc="-100" dirty="0">
              <a:latin typeface="+mn-ea"/>
            </a:endParaRPr>
          </a:p>
          <a:p>
            <a:pPr marL="679450" indent="-679450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pc="-100" dirty="0">
                <a:latin typeface="+mn-ea"/>
              </a:rPr>
              <a:t>　→</a:t>
            </a:r>
            <a:r>
              <a:rPr lang="en-US" altLang="ja-JP" spc="-100" dirty="0">
                <a:latin typeface="+mn-ea"/>
              </a:rPr>
              <a:t>〔⑩ </a:t>
            </a:r>
            <a:r>
              <a:rPr lang="ja-JP" altLang="en-US" b="1" spc="-100" dirty="0">
                <a:solidFill>
                  <a:srgbClr val="FF0000"/>
                </a:solidFill>
                <a:latin typeface="+mn-ea"/>
              </a:rPr>
              <a:t>先端技術産業</a:t>
            </a:r>
            <a:r>
              <a:rPr lang="ja-JP" altLang="en-US" spc="-100" dirty="0">
                <a:latin typeface="+mn-ea"/>
              </a:rPr>
              <a:t>  </a:t>
            </a:r>
            <a:r>
              <a:rPr lang="en-US" altLang="ja-JP" spc="-1000" dirty="0">
                <a:latin typeface="+mn-ea"/>
              </a:rPr>
              <a:t>〕</a:t>
            </a:r>
            <a:r>
              <a:rPr lang="ja-JP" altLang="en-US" spc="-100" dirty="0">
                <a:latin typeface="+mn-ea"/>
              </a:rPr>
              <a:t>（ハイテク産業）として</a:t>
            </a:r>
            <a:br>
              <a:rPr lang="en-US" altLang="ja-JP" spc="-100" dirty="0">
                <a:latin typeface="+mn-ea"/>
              </a:rPr>
            </a:br>
            <a:r>
              <a:rPr lang="ja-JP" altLang="en-US" spc="-100" dirty="0">
                <a:latin typeface="+mn-ea"/>
              </a:rPr>
              <a:t>急速に成長</a:t>
            </a:r>
            <a:endParaRPr lang="en-US" altLang="ja-JP" spc="-100" dirty="0">
              <a:latin typeface="+mn-ea"/>
            </a:endParaRPr>
          </a:p>
          <a:p>
            <a:pPr marL="1031875" indent="-1031875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pc="-100" dirty="0">
                <a:latin typeface="+mn-ea"/>
              </a:rPr>
              <a:t>　　</a:t>
            </a:r>
            <a:r>
              <a:rPr lang="en-US" altLang="ja-JP" spc="-100" dirty="0">
                <a:latin typeface="+mn-ea"/>
              </a:rPr>
              <a:t>…</a:t>
            </a:r>
            <a:r>
              <a:rPr lang="ja-JP" altLang="en-US" spc="-100" dirty="0">
                <a:latin typeface="+mn-ea"/>
              </a:rPr>
              <a:t>新素材やバイオテクノロジーを用いた産業</a:t>
            </a:r>
            <a:endParaRPr lang="en-US" altLang="ja-JP" spc="-100" dirty="0">
              <a:latin typeface="+mn-ea"/>
            </a:endParaRPr>
          </a:p>
          <a:p>
            <a:pPr marL="1031875" indent="-1031875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pc="-100" dirty="0">
                <a:latin typeface="+mn-ea"/>
              </a:rPr>
              <a:t>　　</a:t>
            </a:r>
            <a:r>
              <a:rPr lang="en-US" altLang="ja-JP" spc="-100" dirty="0">
                <a:latin typeface="+mn-ea"/>
              </a:rPr>
              <a:t>…</a:t>
            </a:r>
            <a:r>
              <a:rPr lang="ja-JP" altLang="en-US" spc="-100" dirty="0">
                <a:latin typeface="+mn-ea"/>
              </a:rPr>
              <a:t>集積回路（</a:t>
            </a:r>
            <a:r>
              <a:rPr lang="en-US" altLang="ja-JP" spc="-100" dirty="0">
                <a:latin typeface="+mn-ea"/>
              </a:rPr>
              <a:t>IC</a:t>
            </a:r>
            <a:r>
              <a:rPr lang="ja-JP" altLang="en-US" spc="-100" dirty="0">
                <a:latin typeface="+mn-ea"/>
              </a:rPr>
              <a:t>）や大規模集積回路（</a:t>
            </a:r>
            <a:r>
              <a:rPr lang="en-US" altLang="ja-JP" spc="-100" dirty="0">
                <a:latin typeface="+mn-ea"/>
              </a:rPr>
              <a:t>LSI</a:t>
            </a:r>
            <a:r>
              <a:rPr lang="ja-JP" altLang="en-US" spc="-100" dirty="0">
                <a:latin typeface="+mn-ea"/>
              </a:rPr>
              <a:t>）</a:t>
            </a:r>
            <a:br>
              <a:rPr lang="en-US" altLang="ja-JP" spc="-100" dirty="0">
                <a:latin typeface="+mn-ea"/>
              </a:rPr>
            </a:br>
            <a:r>
              <a:rPr lang="ja-JP" altLang="en-US" spc="-100" dirty="0">
                <a:latin typeface="+mn-ea"/>
              </a:rPr>
              <a:t>などの半導体やコンピュータを生産する、</a:t>
            </a:r>
            <a:br>
              <a:rPr lang="en-US" altLang="ja-JP" spc="-100" dirty="0">
                <a:latin typeface="+mn-ea"/>
              </a:rPr>
            </a:br>
            <a:r>
              <a:rPr lang="ja-JP" altLang="en-US" spc="-100" dirty="0">
                <a:latin typeface="+mn-ea"/>
              </a:rPr>
              <a:t>エレクトロニクス産業など</a:t>
            </a:r>
            <a:endParaRPr lang="en-US" altLang="ja-JP" spc="-100" dirty="0">
              <a:latin typeface="+mn-ea"/>
            </a:endParaRPr>
          </a:p>
          <a:p>
            <a:pPr marL="1031875" indent="-1031875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pc="-100" dirty="0">
                <a:latin typeface="+mn-ea"/>
              </a:rPr>
              <a:t>　　→特に、</a:t>
            </a:r>
            <a:r>
              <a:rPr lang="en-US" altLang="ja-JP" spc="-100" dirty="0">
                <a:latin typeface="+mn-ea"/>
              </a:rPr>
              <a:t>〔⑪ </a:t>
            </a:r>
            <a:r>
              <a:rPr lang="ja-JP" altLang="en-US" b="1" spc="-100" dirty="0">
                <a:solidFill>
                  <a:srgbClr val="FF0000"/>
                </a:solidFill>
                <a:latin typeface="+mn-ea"/>
              </a:rPr>
              <a:t>情報通信技術（</a:t>
            </a:r>
            <a:r>
              <a:rPr lang="en-US" altLang="ja-JP" b="1" spc="-100" dirty="0">
                <a:solidFill>
                  <a:srgbClr val="FF0000"/>
                </a:solidFill>
                <a:latin typeface="+mn-ea"/>
              </a:rPr>
              <a:t>ICT</a:t>
            </a:r>
            <a:r>
              <a:rPr lang="ja-JP" altLang="en-US" b="1" spc="-100" dirty="0">
                <a:solidFill>
                  <a:srgbClr val="FF0000"/>
                </a:solidFill>
                <a:latin typeface="+mn-ea"/>
              </a:rPr>
              <a:t>）</a:t>
            </a:r>
            <a:r>
              <a:rPr lang="ja-JP" altLang="en-US" spc="-100" dirty="0">
                <a:latin typeface="+mn-ea"/>
              </a:rPr>
              <a:t>  </a:t>
            </a:r>
            <a:r>
              <a:rPr lang="en-US" altLang="ja-JP" spc="-100" dirty="0">
                <a:latin typeface="+mn-ea"/>
              </a:rPr>
              <a:t>〕</a:t>
            </a:r>
            <a:r>
              <a:rPr lang="ja-JP" altLang="en-US" spc="-100" dirty="0">
                <a:latin typeface="+mn-ea"/>
              </a:rPr>
              <a:t>に</a:t>
            </a:r>
            <a:br>
              <a:rPr lang="en-US" altLang="ja-JP" spc="-100" dirty="0">
                <a:latin typeface="+mn-ea"/>
              </a:rPr>
            </a:br>
            <a:r>
              <a:rPr lang="ja-JP" altLang="en-US" spc="-100" dirty="0">
                <a:latin typeface="+mn-ea"/>
              </a:rPr>
              <a:t>関連した製品の市場が拡大</a:t>
            </a:r>
            <a:endParaRPr lang="en-US" altLang="ja-JP" spc="-100" dirty="0">
              <a:latin typeface="+mn-ea"/>
            </a:endParaRPr>
          </a:p>
          <a:p>
            <a:pPr marL="2051050" indent="-2051050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pc="-100" dirty="0">
                <a:latin typeface="+mn-ea"/>
              </a:rPr>
              <a:t>　　　（例）スマートフォン、インターネット関連機器、ソフトウェア、デジタル家電</a:t>
            </a:r>
            <a:endParaRPr lang="en-US" altLang="ja-JP" spc="-100" dirty="0">
              <a:latin typeface="+mn-ea"/>
            </a:endParaRPr>
          </a:p>
        </p:txBody>
      </p:sp>
      <p:sp>
        <p:nvSpPr>
          <p:cNvPr id="14" name="メモ 13"/>
          <p:cNvSpPr/>
          <p:nvPr/>
        </p:nvSpPr>
        <p:spPr>
          <a:xfrm>
            <a:off x="2097874" y="2133000"/>
            <a:ext cx="2232000" cy="432000"/>
          </a:xfrm>
          <a:prstGeom prst="foldedCorner">
            <a:avLst>
              <a:gd name="adj" fmla="val 40019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メモ 13">
            <a:extLst>
              <a:ext uri="{FF2B5EF4-FFF2-40B4-BE49-F238E27FC236}">
                <a16:creationId xmlns:a16="http://schemas.microsoft.com/office/drawing/2014/main" id="{88EDC812-D765-D343-7C20-B13734E123BC}"/>
              </a:ext>
            </a:extLst>
          </p:cNvPr>
          <p:cNvSpPr/>
          <p:nvPr/>
        </p:nvSpPr>
        <p:spPr>
          <a:xfrm>
            <a:off x="3478937" y="4810063"/>
            <a:ext cx="3492000" cy="432000"/>
          </a:xfrm>
          <a:prstGeom prst="foldedCorner">
            <a:avLst>
              <a:gd name="adj" fmla="val 49554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E3B5FB6-F4F1-1015-E8B2-0485FE5F032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081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7260383" cy="744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200" b="1" spc="-100" dirty="0">
                <a:solidFill>
                  <a:schemeClr val="bg1"/>
                </a:solidFill>
              </a:rPr>
              <a:t>第４次産業革命を迎えた現代の工業 ２</a:t>
            </a:r>
            <a:endParaRPr lang="ja-JP" altLang="ja-JP" sz="32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000" y="1198938"/>
            <a:ext cx="8280000" cy="5456955"/>
          </a:xfrm>
        </p:spPr>
        <p:txBody>
          <a:bodyPr lIns="0" tIns="0" rIns="0" bIns="0">
            <a:noAutofit/>
          </a:bodyPr>
          <a:lstStyle/>
          <a:p>
            <a:pPr marL="809625" indent="-809625">
              <a:spcBef>
                <a:spcPts val="200"/>
              </a:spcBef>
              <a:buNone/>
            </a:pPr>
            <a:r>
              <a:rPr lang="ja-JP" altLang="en-US" sz="3200" dirty="0">
                <a:latin typeface="+mn-ea"/>
              </a:rPr>
              <a:t>　→最近では、</a:t>
            </a:r>
            <a:r>
              <a:rPr lang="en-US" altLang="ja-JP" sz="3200" dirty="0">
                <a:latin typeface="+mn-ea"/>
              </a:rPr>
              <a:t>〔⑫ 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人工知能（</a:t>
            </a:r>
            <a:r>
              <a:rPr lang="en-US" altLang="ja-JP" sz="3200" b="1" dirty="0">
                <a:solidFill>
                  <a:srgbClr val="FF0000"/>
                </a:solidFill>
                <a:latin typeface="+mn-ea"/>
              </a:rPr>
              <a:t>AI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）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dirty="0">
                <a:latin typeface="+mn-ea"/>
              </a:rPr>
              <a:t>〕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技術の発達</a:t>
            </a:r>
            <a:endParaRPr lang="en-US" altLang="ja-JP" sz="3200" dirty="0">
              <a:latin typeface="+mn-ea"/>
            </a:endParaRPr>
          </a:p>
          <a:p>
            <a:pPr marL="1201738" indent="-1201738">
              <a:spcBef>
                <a:spcPts val="200"/>
              </a:spcBef>
              <a:buNone/>
            </a:pPr>
            <a:r>
              <a:rPr lang="ja-JP" altLang="en-US" sz="3200" dirty="0">
                <a:latin typeface="+mn-ea"/>
              </a:rPr>
              <a:t>　　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機械に自律的に学習する能力を与え、生産管理や設計などの業務にも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用いられている</a:t>
            </a:r>
            <a:endParaRPr lang="en-US" altLang="ja-JP" sz="3200" dirty="0">
              <a:latin typeface="+mn-ea"/>
            </a:endParaRPr>
          </a:p>
          <a:p>
            <a:pPr marL="1449388" indent="-1449388">
              <a:spcBef>
                <a:spcPts val="200"/>
              </a:spcBef>
              <a:buNone/>
            </a:pPr>
            <a:r>
              <a:rPr lang="ja-JP" altLang="en-US" sz="3200" dirty="0">
                <a:latin typeface="+mn-ea"/>
              </a:rPr>
              <a:t>　→工業製品のインターネットへの接続</a:t>
            </a:r>
            <a:endParaRPr lang="en-US" altLang="ja-JP" sz="3200" dirty="0">
              <a:latin typeface="+mn-ea"/>
            </a:endParaRPr>
          </a:p>
          <a:p>
            <a:pPr marL="1489075" indent="-1489075">
              <a:spcBef>
                <a:spcPts val="200"/>
              </a:spcBef>
              <a:buNone/>
            </a:pPr>
            <a:r>
              <a:rPr lang="ja-JP" altLang="en-US" sz="3200" dirty="0">
                <a:latin typeface="+mn-ea"/>
              </a:rPr>
              <a:t>　　</a:t>
            </a:r>
            <a:r>
              <a:rPr lang="en-US" altLang="ja-JP" sz="3200" dirty="0">
                <a:latin typeface="+mn-ea"/>
              </a:rPr>
              <a:t>…〔</a:t>
            </a:r>
            <a:r>
              <a:rPr lang="en-US" altLang="ja-JP" sz="3200" spc="-100" dirty="0">
                <a:latin typeface="+mn-ea"/>
              </a:rPr>
              <a:t>⑬ 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もののインターネット（</a:t>
            </a:r>
            <a:r>
              <a:rPr lang="en-US" altLang="ja-JP" sz="3200" b="1" spc="-100" dirty="0">
                <a:solidFill>
                  <a:srgbClr val="FF0000"/>
                </a:solidFill>
                <a:latin typeface="+mn-ea"/>
              </a:rPr>
              <a:t>IoT</a:t>
            </a:r>
            <a:r>
              <a:rPr lang="ja-JP" altLang="en-US" sz="3200" b="1" spc="-1000" dirty="0">
                <a:solidFill>
                  <a:srgbClr val="FF0000"/>
                </a:solidFill>
                <a:latin typeface="+mn-ea"/>
              </a:rPr>
              <a:t>）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spc="-1000" dirty="0">
                <a:latin typeface="+mn-ea"/>
              </a:rPr>
              <a:t>〕</a:t>
            </a:r>
            <a:r>
              <a:rPr lang="ja-JP" altLang="en-US" sz="3200" dirty="0">
                <a:latin typeface="+mn-ea"/>
              </a:rPr>
              <a:t>化が進む</a:t>
            </a:r>
            <a:endParaRPr lang="en-US" altLang="ja-JP" sz="3200" dirty="0">
              <a:latin typeface="+mn-ea"/>
            </a:endParaRPr>
          </a:p>
          <a:p>
            <a:pPr marL="357188" indent="-357188">
              <a:spcBef>
                <a:spcPts val="200"/>
              </a:spcBef>
              <a:buNone/>
            </a:pPr>
            <a:r>
              <a:rPr lang="ja-JP" altLang="en-US" sz="3200" dirty="0">
                <a:latin typeface="+mn-ea"/>
              </a:rPr>
              <a:t>　　　→相互の情報交換や制御が可能に</a:t>
            </a:r>
            <a:endParaRPr lang="en-US" altLang="ja-JP" sz="3200" dirty="0">
              <a:latin typeface="+mn-ea"/>
            </a:endParaRPr>
          </a:p>
          <a:p>
            <a:pPr marL="357188" indent="-357188">
              <a:spcBef>
                <a:spcPts val="600"/>
              </a:spcBef>
              <a:buNone/>
            </a:pPr>
            <a:r>
              <a:rPr lang="ja-JP" altLang="en-US" sz="3200" dirty="0">
                <a:latin typeface="+mn-ea"/>
              </a:rPr>
              <a:t>●現代の工業</a:t>
            </a:r>
            <a:endParaRPr lang="en-US" altLang="ja-JP" sz="3200" dirty="0">
              <a:latin typeface="+mn-ea"/>
            </a:endParaRPr>
          </a:p>
          <a:p>
            <a:pPr marL="796925" indent="-796925">
              <a:spcBef>
                <a:spcPts val="20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デジタル技術の発展と普及を前提に、</a:t>
            </a:r>
            <a:endParaRPr lang="en-US" altLang="ja-JP" sz="3200" dirty="0">
              <a:latin typeface="+mn-ea"/>
            </a:endParaRPr>
          </a:p>
          <a:p>
            <a:pPr marL="796925" indent="-796925">
              <a:spcBef>
                <a:spcPts val="200"/>
              </a:spcBef>
              <a:buNone/>
            </a:pPr>
            <a:r>
              <a:rPr lang="ja-JP" altLang="en-US" sz="3200">
                <a:latin typeface="+mn-ea"/>
              </a:rPr>
              <a:t>　　一層</a:t>
            </a:r>
            <a:r>
              <a:rPr lang="ja-JP" altLang="en-US" sz="3200" dirty="0">
                <a:latin typeface="+mn-ea"/>
              </a:rPr>
              <a:t>高度化（第４次産業革命）</a:t>
            </a:r>
            <a:endParaRPr lang="en-US" altLang="ja-JP" sz="3200" dirty="0">
              <a:latin typeface="+mn-ea"/>
            </a:endParaRPr>
          </a:p>
        </p:txBody>
      </p:sp>
      <p:sp>
        <p:nvSpPr>
          <p:cNvPr id="14" name="メモ 13"/>
          <p:cNvSpPr/>
          <p:nvPr/>
        </p:nvSpPr>
        <p:spPr>
          <a:xfrm>
            <a:off x="4375748" y="1111937"/>
            <a:ext cx="3204000" cy="504000"/>
          </a:xfrm>
          <a:prstGeom prst="foldedCorner">
            <a:avLst>
              <a:gd name="adj" fmla="val 49554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メモ 13">
            <a:extLst>
              <a:ext uri="{FF2B5EF4-FFF2-40B4-BE49-F238E27FC236}">
                <a16:creationId xmlns:a16="http://schemas.microsoft.com/office/drawing/2014/main" id="{2E2F6E07-FABE-CF15-EAFF-123F4BBC1791}"/>
              </a:ext>
            </a:extLst>
          </p:cNvPr>
          <p:cNvSpPr/>
          <p:nvPr/>
        </p:nvSpPr>
        <p:spPr>
          <a:xfrm>
            <a:off x="2739189" y="3815126"/>
            <a:ext cx="5544000" cy="468000"/>
          </a:xfrm>
          <a:prstGeom prst="foldedCorner">
            <a:avLst>
              <a:gd name="adj" fmla="val 49554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8D94234-A83D-A31C-F04F-6C19EBA8F455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178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" grpId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">
            <a:extLst>
              <a:ext uri="{FF2B5EF4-FFF2-40B4-BE49-F238E27FC236}">
                <a16:creationId xmlns:a16="http://schemas.microsoft.com/office/drawing/2014/main" id="{7F5D5E6D-45BE-494A-9FEF-A303C6BB8F74}"/>
              </a:ext>
            </a:extLst>
          </p:cNvPr>
          <p:cNvSpPr txBox="1">
            <a:spLocks/>
          </p:cNvSpPr>
          <p:nvPr/>
        </p:nvSpPr>
        <p:spPr>
          <a:xfrm>
            <a:off x="494457" y="2996999"/>
            <a:ext cx="8187403" cy="30240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kumimoji="0" lang="ja-JP" altLang="en-US" sz="3000" b="1" spc="-100" dirty="0">
                <a:solidFill>
                  <a:srgbClr val="FF0000"/>
                </a:solidFill>
                <a:latin typeface="メイリオ" panose="020B0604030504040204" pitchFamily="50" charset="-128"/>
                <a:cs typeface="+mn-cs"/>
              </a:rPr>
              <a:t>第１次産業革命では機械の導入で手工業から工場制機械工業に移行し、第２次産業革命では電気の利用や化学の応用で重化学工業が発達した。第３次産業革命では各種の技術革新が進んだ。現代の工業はデジタル技術の発展と普及で、第</a:t>
            </a:r>
            <a:r>
              <a:rPr kumimoji="0" lang="en-US" altLang="ja-JP" sz="3000" b="1" spc="-100" dirty="0">
                <a:solidFill>
                  <a:srgbClr val="FF0000"/>
                </a:solidFill>
                <a:latin typeface="メイリオ" panose="020B0604030504040204" pitchFamily="50" charset="-128"/>
                <a:cs typeface="+mn-cs"/>
              </a:rPr>
              <a:t>4</a:t>
            </a:r>
            <a:r>
              <a:rPr kumimoji="0" lang="ja-JP" altLang="en-US" sz="3000" b="1" spc="-100" dirty="0">
                <a:solidFill>
                  <a:srgbClr val="FF0000"/>
                </a:solidFill>
                <a:latin typeface="メイリオ" panose="020B0604030504040204" pitchFamily="50" charset="-128"/>
                <a:cs typeface="+mn-cs"/>
              </a:rPr>
              <a:t>次産業革命を迎えている。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kumimoji="0" lang="ja-JP" altLang="en-US" sz="3000" b="1" spc="-100" dirty="0">
              <a:solidFill>
                <a:srgbClr val="FF0000"/>
              </a:solidFill>
              <a:latin typeface="メイリオ" panose="020B0604030504040204" pitchFamily="50" charset="-128"/>
              <a:cs typeface="+mn-cs"/>
            </a:endParaRPr>
          </a:p>
        </p:txBody>
      </p:sp>
      <p:sp>
        <p:nvSpPr>
          <p:cNvPr id="4" name="四角形: メモ 3">
            <a:extLst>
              <a:ext uri="{FF2B5EF4-FFF2-40B4-BE49-F238E27FC236}">
                <a16:creationId xmlns:a16="http://schemas.microsoft.com/office/drawing/2014/main" id="{0D4306CC-9FA8-A225-EDC0-D57FFC862211}"/>
              </a:ext>
            </a:extLst>
          </p:cNvPr>
          <p:cNvSpPr/>
          <p:nvPr/>
        </p:nvSpPr>
        <p:spPr>
          <a:xfrm>
            <a:off x="360648" y="2925000"/>
            <a:ext cx="8455020" cy="2880000"/>
          </a:xfrm>
          <a:prstGeom prst="foldedCorner">
            <a:avLst/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64B57630-279A-61FB-7670-4D9E59A7C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707" y="1642019"/>
            <a:ext cx="7339153" cy="996577"/>
          </a:xfrm>
        </p:spPr>
        <p:txBody>
          <a:bodyPr>
            <a:noAutofit/>
          </a:bodyPr>
          <a:lstStyle/>
          <a:p>
            <a:r>
              <a:rPr kumimoji="0" lang="en-US" altLang="ja-JP" dirty="0">
                <a:solidFill>
                  <a:prstClr val="black"/>
                </a:solidFill>
                <a:latin typeface="+mn-ea"/>
              </a:rPr>
              <a:t>18</a:t>
            </a:r>
            <a:r>
              <a:rPr kumimoji="0" lang="ja-JP" altLang="en-US" dirty="0">
                <a:solidFill>
                  <a:prstClr val="black"/>
                </a:solidFill>
                <a:latin typeface="+mn-ea"/>
              </a:rPr>
              <a:t>世紀後半の第</a:t>
            </a:r>
            <a:r>
              <a:rPr kumimoji="0" lang="en-US" altLang="ja-JP" dirty="0">
                <a:solidFill>
                  <a:prstClr val="black"/>
                </a:solidFill>
                <a:latin typeface="+mn-ea"/>
              </a:rPr>
              <a:t>1</a:t>
            </a:r>
            <a:r>
              <a:rPr kumimoji="0" lang="ja-JP" altLang="en-US" dirty="0">
                <a:solidFill>
                  <a:prstClr val="black"/>
                </a:solidFill>
                <a:latin typeface="+mn-ea"/>
              </a:rPr>
              <a:t>次から最近の第</a:t>
            </a:r>
            <a:r>
              <a:rPr kumimoji="0" lang="en-US" altLang="ja-JP" dirty="0">
                <a:solidFill>
                  <a:prstClr val="black"/>
                </a:solidFill>
                <a:latin typeface="+mn-ea"/>
              </a:rPr>
              <a:t>4</a:t>
            </a:r>
            <a:r>
              <a:rPr kumimoji="0" lang="ja-JP" altLang="en-US" dirty="0">
                <a:solidFill>
                  <a:prstClr val="black"/>
                </a:solidFill>
                <a:latin typeface="+mn-ea"/>
              </a:rPr>
              <a:t>次まで進んでいる産業革命において、それぞれ起点となった発明や技術革新を説明しよう。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129EA04-0508-138F-1502-0B68FC331307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037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B26D46-93C8-C9D5-AA47-B40384513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789000"/>
            <a:ext cx="8196112" cy="2808000"/>
          </a:xfrm>
        </p:spPr>
        <p:txBody>
          <a:bodyPr>
            <a:noAutofit/>
          </a:bodyPr>
          <a:lstStyle/>
          <a:p>
            <a:pPr marL="715963" indent="-715963">
              <a:lnSpc>
                <a:spcPct val="70000"/>
              </a:lnSpc>
              <a:spcBef>
                <a:spcPts val="0"/>
              </a:spcBef>
            </a:pPr>
            <a:endParaRPr lang="en-US" altLang="ja-JP" sz="2800" dirty="0">
              <a:latin typeface="+mn-ea"/>
            </a:endParaRPr>
          </a:p>
          <a:p>
            <a:pPr marL="715963" indent="-715963">
              <a:lnSpc>
                <a:spcPct val="100000"/>
              </a:lnSpc>
              <a:spcBef>
                <a:spcPts val="800"/>
              </a:spcBef>
            </a:pPr>
            <a:r>
              <a:rPr lang="en-US" altLang="ja-JP" sz="2800" dirty="0">
                <a:latin typeface="+mn-ea"/>
              </a:rPr>
              <a:t>(1)	</a:t>
            </a:r>
            <a:r>
              <a:rPr lang="ja-JP" altLang="en-US" sz="2800" dirty="0"/>
              <a:t>工業の特徴および発達と種類を，歴史的経過から理解し、集約度による工業の分類を、発達段階と関連させて考察する。 </a:t>
            </a:r>
            <a:endParaRPr lang="en-US" altLang="ja-JP" sz="2800" dirty="0"/>
          </a:p>
          <a:p>
            <a:pPr marL="715963" indent="-715963">
              <a:lnSpc>
                <a:spcPct val="100000"/>
              </a:lnSpc>
              <a:spcBef>
                <a:spcPts val="800"/>
              </a:spcBef>
            </a:pPr>
            <a:r>
              <a:rPr lang="en-US" altLang="ja-JP" sz="2800" dirty="0">
                <a:latin typeface="+mn-ea"/>
              </a:rPr>
              <a:t>(2)	</a:t>
            </a:r>
            <a:r>
              <a:rPr lang="ja-JP" altLang="en-US" sz="2800" dirty="0"/>
              <a:t>第４次産業革命を迎えた現代の工業の動向を理解する。 </a:t>
            </a:r>
            <a:endParaRPr kumimoji="1" lang="ja-JP" altLang="en-US" sz="2800" dirty="0"/>
          </a:p>
        </p:txBody>
      </p:sp>
      <p:sp>
        <p:nvSpPr>
          <p:cNvPr id="4" name="角丸四角形 11">
            <a:extLst>
              <a:ext uri="{FF2B5EF4-FFF2-40B4-BE49-F238E27FC236}">
                <a16:creationId xmlns:a16="http://schemas.microsoft.com/office/drawing/2014/main" id="{741E08F6-9AD6-3A0D-3C77-508190C25634}"/>
              </a:ext>
            </a:extLst>
          </p:cNvPr>
          <p:cNvSpPr/>
          <p:nvPr/>
        </p:nvSpPr>
        <p:spPr>
          <a:xfrm>
            <a:off x="918184" y="3521048"/>
            <a:ext cx="3413222" cy="483952"/>
          </a:xfrm>
          <a:prstGeom prst="roundRect">
            <a:avLst>
              <a:gd name="adj" fmla="val 46382"/>
            </a:avLst>
          </a:prstGeom>
          <a:solidFill>
            <a:srgbClr val="DDEFFB"/>
          </a:solidFill>
          <a:ln w="38100">
            <a:solidFill>
              <a:srgbClr val="2D9C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lvl="0" algn="ctr"/>
            <a:r>
              <a:rPr lang="ja-JP" altLang="en-US" sz="2800" dirty="0">
                <a:solidFill>
                  <a:schemeClr val="tx1"/>
                </a:solidFill>
              </a:rPr>
              <a:t>＜学習のポイント＞</a:t>
            </a:r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1E747216-F384-2E19-FC9E-2BD0E0777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196" y="1628115"/>
            <a:ext cx="7590804" cy="2277458"/>
          </a:xfrm>
        </p:spPr>
        <p:txBody>
          <a:bodyPr/>
          <a:lstStyle/>
          <a:p>
            <a:r>
              <a:rPr lang="ja-JP" altLang="en-US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自動車の製造工程は、どのように変化したのか、写真</a:t>
            </a:r>
            <a:r>
              <a:rPr lang="en-US" altLang="ja-JP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</a:t>
            </a:r>
            <a:r>
              <a:rPr lang="ja-JP" altLang="en-US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・</a:t>
            </a:r>
            <a:r>
              <a:rPr lang="en-US" altLang="ja-JP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</a:t>
            </a:r>
            <a:r>
              <a:rPr lang="ja-JP" altLang="en-US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から読み取ろう。また、工業全体は、どのような段階を経て発達してきたのだろうか。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8660FE8-C857-CD64-BB9D-801CD9E846A3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2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280950"/>
            <a:ext cx="6476601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dirty="0">
                <a:solidFill>
                  <a:schemeClr val="bg1"/>
                </a:solidFill>
              </a:rPr>
              <a:t>工業の特徴</a:t>
            </a:r>
            <a:endParaRPr lang="ja-JP" altLang="ja-JP" sz="40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493500"/>
            <a:ext cx="8676000" cy="5068085"/>
          </a:xfrm>
        </p:spPr>
        <p:txBody>
          <a:bodyPr vert="horz" lIns="0" tIns="0" rIns="0" bIns="0" rtlCol="0" anchor="t">
            <a:noAutofit/>
          </a:bodyPr>
          <a:lstStyle/>
          <a:p>
            <a:pPr marL="406800" indent="-406800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●工業</a:t>
            </a:r>
            <a:r>
              <a:rPr lang="en-US" altLang="ja-JP" spc="-100" dirty="0">
                <a:latin typeface="+mn-ea"/>
              </a:rPr>
              <a:t>…</a:t>
            </a:r>
            <a:r>
              <a:rPr lang="ja-JP" altLang="en-US" spc="-100" dirty="0">
                <a:latin typeface="+mn-ea"/>
              </a:rPr>
              <a:t>農産物や鉱産物などの原材料を加工</a:t>
            </a:r>
            <a:endParaRPr lang="ja-JP" altLang="ja-JP" spc="-100" dirty="0">
              <a:latin typeface="+mn-ea"/>
            </a:endParaRPr>
          </a:p>
          <a:p>
            <a:pPr marL="1881188" indent="-1881188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　　　→新しい価値を加える（</a:t>
            </a:r>
            <a:r>
              <a:rPr lang="en-US" altLang="ja-JP" spc="-100" dirty="0">
                <a:latin typeface="+mn-ea"/>
              </a:rPr>
              <a:t>〔① </a:t>
            </a:r>
            <a:r>
              <a:rPr lang="ja-JP" altLang="en-US" b="1" spc="-100" dirty="0">
                <a:solidFill>
                  <a:srgbClr val="FF0000"/>
                </a:solidFill>
                <a:latin typeface="+mn-ea"/>
              </a:rPr>
              <a:t>付加価値</a:t>
            </a:r>
            <a:r>
              <a:rPr lang="ja-JP" altLang="en-US" spc="-100" dirty="0">
                <a:latin typeface="+mn-ea"/>
              </a:rPr>
              <a:t>  </a:t>
            </a:r>
            <a:r>
              <a:rPr lang="en-US" altLang="ja-JP" spc="-100" dirty="0">
                <a:latin typeface="+mn-ea"/>
              </a:rPr>
              <a:t>〕</a:t>
            </a:r>
            <a:r>
              <a:rPr lang="ja-JP" altLang="en-US" spc="-100" dirty="0">
                <a:latin typeface="+mn-ea"/>
              </a:rPr>
              <a:t>）</a:t>
            </a:r>
            <a:endParaRPr lang="en-US" altLang="ja-JP" spc="-100" dirty="0">
              <a:latin typeface="+mn-ea"/>
            </a:endParaRPr>
          </a:p>
          <a:p>
            <a:pPr marL="1881188" indent="-1881188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　　　→有用な製品をつくる</a:t>
            </a:r>
            <a:endParaRPr lang="en-US" altLang="ja-JP" spc="-100" dirty="0">
              <a:latin typeface="+mn-ea"/>
            </a:endParaRPr>
          </a:p>
          <a:p>
            <a:pPr marL="679450" indent="-679450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　</a:t>
            </a:r>
            <a:r>
              <a:rPr lang="en-US" altLang="ja-JP" spc="-100" dirty="0">
                <a:latin typeface="+mn-ea"/>
              </a:rPr>
              <a:t>…</a:t>
            </a:r>
            <a:r>
              <a:rPr lang="ja-JP" altLang="en-US" spc="-100" dirty="0">
                <a:latin typeface="+mn-ea"/>
              </a:rPr>
              <a:t>生産の過程で、石炭・石油・電力などの</a:t>
            </a:r>
            <a:br>
              <a:rPr lang="en-US" altLang="ja-JP" spc="-100" dirty="0">
                <a:latin typeface="+mn-ea"/>
              </a:rPr>
            </a:br>
            <a:r>
              <a:rPr lang="ja-JP" altLang="en-US" spc="-100" dirty="0">
                <a:latin typeface="+mn-ea"/>
              </a:rPr>
              <a:t>エネルギーを消費する</a:t>
            </a:r>
            <a:endParaRPr lang="en-US" altLang="ja-JP" spc="-100" dirty="0">
              <a:latin typeface="+mn-ea"/>
            </a:endParaRPr>
          </a:p>
          <a:p>
            <a:pPr marL="1071563" indent="-1071563">
              <a:spcBef>
                <a:spcPts val="1200"/>
              </a:spcBef>
              <a:buNone/>
            </a:pPr>
            <a:r>
              <a:rPr lang="ja-JP" altLang="en-US" spc="-100" dirty="0">
                <a:latin typeface="+mn-ea"/>
              </a:rPr>
              <a:t>●農林水産業や鉱業に比べた労働生産性</a:t>
            </a:r>
            <a:r>
              <a:rPr lang="en-US" altLang="ja-JP" spc="-100" dirty="0">
                <a:latin typeface="+mn-ea"/>
              </a:rPr>
              <a:t>…</a:t>
            </a:r>
            <a:r>
              <a:rPr lang="ja-JP" altLang="en-US" spc="-100" dirty="0">
                <a:latin typeface="+mn-ea"/>
              </a:rPr>
              <a:t>高い</a:t>
            </a:r>
            <a:endParaRPr lang="en-US" altLang="ja-JP" spc="-100" dirty="0">
              <a:latin typeface="+mn-ea"/>
            </a:endParaRPr>
          </a:p>
          <a:p>
            <a:pPr marL="704850" indent="-704850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　→工業の発達 </a:t>
            </a:r>
            <a:br>
              <a:rPr lang="en-US" altLang="ja-JP" spc="-100" dirty="0">
                <a:latin typeface="+mn-ea"/>
              </a:rPr>
            </a:br>
            <a:r>
              <a:rPr lang="en-US" altLang="ja-JP" spc="-100" dirty="0">
                <a:latin typeface="+mn-ea"/>
              </a:rPr>
              <a:t>…</a:t>
            </a:r>
            <a:r>
              <a:rPr lang="ja-JP" altLang="en-US" spc="-100" dirty="0">
                <a:latin typeface="+mn-ea"/>
              </a:rPr>
              <a:t>雇用の機会が増える</a:t>
            </a:r>
            <a:endParaRPr lang="en-US" altLang="ja-JP" spc="-100" dirty="0">
              <a:latin typeface="+mn-ea"/>
            </a:endParaRPr>
          </a:p>
          <a:p>
            <a:pPr marL="2155825" indent="-2155825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　　→所得が高くなって国民の生活が豊かになる</a:t>
            </a:r>
            <a:endParaRPr lang="en-US" altLang="ja-JP" spc="-100" dirty="0">
              <a:latin typeface="+mn-ea"/>
            </a:endParaRPr>
          </a:p>
          <a:p>
            <a:pPr marL="1031875" indent="-1031875">
              <a:spcBef>
                <a:spcPts val="400"/>
              </a:spcBef>
              <a:buNone/>
            </a:pPr>
            <a:r>
              <a:rPr lang="ja-JP" altLang="en-US" spc="-100" dirty="0">
                <a:latin typeface="メイリオ"/>
                <a:ea typeface="メイリオ"/>
              </a:rPr>
              <a:t>　　</a:t>
            </a:r>
            <a:r>
              <a:rPr lang="en-US" altLang="ja-JP" spc="-100" dirty="0">
                <a:latin typeface="メイリオ"/>
                <a:ea typeface="メイリオ"/>
              </a:rPr>
              <a:t>…</a:t>
            </a:r>
            <a:r>
              <a:rPr lang="ja-JP" altLang="en-US" spc="-100" dirty="0">
                <a:latin typeface="メイリオ"/>
                <a:ea typeface="メイリオ"/>
              </a:rPr>
              <a:t>商業やサービス業など、</a:t>
            </a:r>
            <a:br>
              <a:rPr lang="en-US" altLang="ja-JP" spc="-100" dirty="0">
                <a:latin typeface="+mn-ea"/>
              </a:rPr>
            </a:br>
            <a:r>
              <a:rPr lang="ja-JP" altLang="en-US" spc="-100" dirty="0">
                <a:latin typeface="メイリオ"/>
                <a:ea typeface="メイリオ"/>
              </a:rPr>
              <a:t>ほかの産業の発展も促す</a:t>
            </a:r>
            <a:endParaRPr lang="en-US" altLang="ja-JP" spc="-100" dirty="0">
              <a:latin typeface="メイリオ"/>
              <a:ea typeface="メイリオ"/>
            </a:endParaRPr>
          </a:p>
          <a:p>
            <a:pPr marL="1071563" indent="-1071563">
              <a:spcBef>
                <a:spcPts val="400"/>
              </a:spcBef>
              <a:buNone/>
            </a:pPr>
            <a:r>
              <a:rPr lang="ja-JP" altLang="en-US" spc="-100" dirty="0">
                <a:latin typeface="+mn-ea"/>
              </a:rPr>
              <a:t>　　→多くの国で、工業の振興を図る産業政策が進む　</a:t>
            </a:r>
            <a:endParaRPr lang="en-US" altLang="ja-JP" spc="-100" dirty="0">
              <a:latin typeface="+mn-ea"/>
            </a:endParaRPr>
          </a:p>
        </p:txBody>
      </p:sp>
      <p:sp>
        <p:nvSpPr>
          <p:cNvPr id="10" name="メモ 9"/>
          <p:cNvSpPr/>
          <p:nvPr/>
        </p:nvSpPr>
        <p:spPr>
          <a:xfrm>
            <a:off x="6039159" y="1853500"/>
            <a:ext cx="1584000" cy="432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ACEA0A2-C57B-9C0C-E790-513F52BC474D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70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280950"/>
            <a:ext cx="6476601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4000" b="1" dirty="0">
                <a:solidFill>
                  <a:schemeClr val="bg1"/>
                </a:solidFill>
              </a:rPr>
              <a:t>工業の発達と種類 １</a:t>
            </a:r>
            <a:endParaRPr lang="ja-JP" altLang="ja-JP" sz="40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701000"/>
            <a:ext cx="8424000" cy="4924085"/>
          </a:xfrm>
        </p:spPr>
        <p:txBody>
          <a:bodyPr lIns="0" tIns="0" rIns="0" bIns="0">
            <a:noAutofit/>
          </a:bodyPr>
          <a:lstStyle/>
          <a:p>
            <a:pPr marL="406800" indent="-4068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●工業の発達</a:t>
            </a:r>
            <a:endParaRPr lang="en-US" altLang="ja-JP" sz="3200" dirty="0">
              <a:latin typeface="+mn-ea"/>
            </a:endParaRPr>
          </a:p>
          <a:p>
            <a:pPr marL="406800" indent="-4068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当初、自給のための</a:t>
            </a:r>
            <a:r>
              <a:rPr lang="en-US" altLang="ja-JP" sz="3200" dirty="0">
                <a:latin typeface="+mn-ea"/>
              </a:rPr>
              <a:t>〔② 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手工業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dirty="0">
                <a:latin typeface="+mn-ea"/>
              </a:rPr>
              <a:t>〕</a:t>
            </a:r>
          </a:p>
          <a:p>
            <a:pPr marL="822325" indent="-822325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en-US" altLang="ja-JP" sz="3200" dirty="0">
                <a:latin typeface="+mn-ea"/>
              </a:rPr>
              <a:t>→17</a:t>
            </a:r>
            <a:r>
              <a:rPr lang="ja-JP" altLang="en-US" sz="3200" dirty="0">
                <a:latin typeface="+mn-ea"/>
              </a:rPr>
              <a:t>世紀のヨーロッパ </a:t>
            </a:r>
            <a:endParaRPr lang="en-US" altLang="ja-JP" sz="3200" dirty="0">
              <a:latin typeface="+mn-ea"/>
            </a:endParaRPr>
          </a:p>
          <a:p>
            <a:pPr marL="1619250" indent="-161925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　　　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製品の販売を目的に工場を営む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資本家の出現</a:t>
            </a:r>
            <a:endParaRPr lang="en-US" altLang="ja-JP" sz="3200" dirty="0">
              <a:latin typeface="+mn-ea"/>
            </a:endParaRPr>
          </a:p>
          <a:p>
            <a:pPr marL="2038350" indent="-203835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　　　　→</a:t>
            </a:r>
            <a:r>
              <a:rPr lang="en-US" altLang="ja-JP" sz="3200" dirty="0">
                <a:latin typeface="+mn-ea"/>
              </a:rPr>
              <a:t>〔③ 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工場制手工業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dirty="0">
                <a:latin typeface="+mn-ea"/>
              </a:rPr>
              <a:t>〕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（マニュファクチュア）の普及</a:t>
            </a:r>
            <a:endParaRPr lang="en-US" altLang="ja-JP" sz="3200" dirty="0">
              <a:latin typeface="+mn-ea"/>
            </a:endParaRPr>
          </a:p>
          <a:p>
            <a:pPr marL="2416175" indent="-2416175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　　　　　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工場に労働者が集められ、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分業による加工生産を行う</a:t>
            </a:r>
            <a:endParaRPr lang="en-US" altLang="ja-JP" sz="3200" dirty="0">
              <a:latin typeface="+mn-ea"/>
            </a:endParaRPr>
          </a:p>
          <a:p>
            <a:pPr marL="1346200" indent="-1346200">
              <a:lnSpc>
                <a:spcPct val="105000"/>
              </a:lnSpc>
              <a:spcBef>
                <a:spcPts val="400"/>
              </a:spcBef>
              <a:buNone/>
            </a:pPr>
            <a:endParaRPr lang="en-US" altLang="ja-JP" sz="3200" dirty="0">
              <a:latin typeface="+mn-ea"/>
            </a:endParaRPr>
          </a:p>
        </p:txBody>
      </p:sp>
      <p:sp>
        <p:nvSpPr>
          <p:cNvPr id="2" name="メモ 10">
            <a:extLst>
              <a:ext uri="{FF2B5EF4-FFF2-40B4-BE49-F238E27FC236}">
                <a16:creationId xmlns:a16="http://schemas.microsoft.com/office/drawing/2014/main" id="{49B14AB7-2FCB-C0A5-C744-50B3FECFDF39}"/>
              </a:ext>
            </a:extLst>
          </p:cNvPr>
          <p:cNvSpPr/>
          <p:nvPr/>
        </p:nvSpPr>
        <p:spPr>
          <a:xfrm>
            <a:off x="3393874" y="4421574"/>
            <a:ext cx="2736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メモ 9">
            <a:extLst>
              <a:ext uri="{FF2B5EF4-FFF2-40B4-BE49-F238E27FC236}">
                <a16:creationId xmlns:a16="http://schemas.microsoft.com/office/drawing/2014/main" id="{12FF745E-3AC3-111C-4EE7-B12748CB5DEE}"/>
              </a:ext>
            </a:extLst>
          </p:cNvPr>
          <p:cNvSpPr/>
          <p:nvPr/>
        </p:nvSpPr>
        <p:spPr>
          <a:xfrm>
            <a:off x="5822126" y="2218063"/>
            <a:ext cx="1548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64C654C-52A1-6F1E-5501-560ACF77526E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214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２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1168129"/>
            <a:ext cx="8208001" cy="5456955"/>
          </a:xfrm>
        </p:spPr>
        <p:txBody>
          <a:bodyPr lIns="0" tIns="0" rIns="0" bIns="0">
            <a:noAutofit/>
          </a:bodyPr>
          <a:lstStyle/>
          <a:p>
            <a:pPr marL="796925" indent="-796925">
              <a:lnSpc>
                <a:spcPct val="120000"/>
              </a:lnSpc>
              <a:spcBef>
                <a:spcPts val="400"/>
              </a:spcBef>
              <a:buNone/>
            </a:pPr>
            <a:r>
              <a:rPr lang="ja-JP" altLang="en-US" sz="3200" dirty="0">
                <a:latin typeface="+mn-ea"/>
              </a:rPr>
              <a:t>　</a:t>
            </a:r>
            <a:r>
              <a:rPr lang="ja-JP" altLang="en-US" sz="3200" spc="-100" dirty="0">
                <a:latin typeface="+mn-ea"/>
              </a:rPr>
              <a:t>→</a:t>
            </a:r>
            <a:r>
              <a:rPr lang="en-US" altLang="ja-JP" sz="3200" spc="-100" dirty="0">
                <a:latin typeface="+mn-ea"/>
              </a:rPr>
              <a:t>18</a:t>
            </a:r>
            <a:r>
              <a:rPr lang="ja-JP" altLang="en-US" sz="3200" spc="-100" dirty="0">
                <a:latin typeface="+mn-ea"/>
              </a:rPr>
              <a:t>世紀後半 </a:t>
            </a:r>
            <a:br>
              <a:rPr lang="en-US" altLang="ja-JP" sz="3200" spc="-100" dirty="0">
                <a:latin typeface="+mn-ea"/>
              </a:rPr>
            </a:br>
            <a:r>
              <a:rPr lang="en-US" altLang="ja-JP" sz="3200" spc="-100" dirty="0">
                <a:latin typeface="+mn-ea"/>
              </a:rPr>
              <a:t>…〔④ 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産業革命</a:t>
            </a:r>
            <a:r>
              <a:rPr lang="ja-JP" altLang="en-US" sz="3200" spc="-100" dirty="0">
                <a:latin typeface="+mn-ea"/>
              </a:rPr>
              <a:t>  </a:t>
            </a:r>
            <a:r>
              <a:rPr lang="en-US" altLang="ja-JP" sz="3200" spc="-100" dirty="0">
                <a:latin typeface="+mn-ea"/>
              </a:rPr>
              <a:t>〕</a:t>
            </a:r>
            <a:r>
              <a:rPr lang="ja-JP" altLang="en-US" sz="3200" spc="-100" dirty="0">
                <a:latin typeface="+mn-ea"/>
              </a:rPr>
              <a:t>が進行 </a:t>
            </a:r>
            <a:endParaRPr lang="en-US" altLang="ja-JP" sz="3200" spc="-100" dirty="0">
              <a:latin typeface="+mn-ea"/>
            </a:endParaRPr>
          </a:p>
          <a:p>
            <a:pPr marL="406800" indent="-406800">
              <a:lnSpc>
                <a:spcPct val="120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　→工業生産は急速に拡大</a:t>
            </a:r>
            <a:endParaRPr lang="en-US" altLang="ja-JP" sz="3200" spc="-100" dirty="0">
              <a:latin typeface="+mn-ea"/>
            </a:endParaRPr>
          </a:p>
          <a:p>
            <a:pPr marL="1958975" indent="-1958975">
              <a:lnSpc>
                <a:spcPct val="120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　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コークスを原燃料とする製鉄法、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蒸気機関・動力機械などの発明</a:t>
            </a:r>
            <a:endParaRPr lang="en-US" altLang="ja-JP" sz="3200" spc="-100" dirty="0">
              <a:latin typeface="+mn-ea"/>
            </a:endParaRPr>
          </a:p>
          <a:p>
            <a:pPr marL="1958975" indent="-1958975">
              <a:lnSpc>
                <a:spcPct val="120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　　→生産形態は、機械を導入し</a:t>
            </a:r>
            <a:r>
              <a:rPr lang="ja-JP" altLang="en-US" sz="3200" spc="-1000" dirty="0">
                <a:latin typeface="+mn-ea"/>
              </a:rPr>
              <a:t>た</a:t>
            </a:r>
            <a:br>
              <a:rPr lang="en-US" altLang="ja-JP" sz="3200" spc="-1000" dirty="0">
                <a:latin typeface="+mn-ea"/>
              </a:rPr>
            </a:br>
            <a:r>
              <a:rPr lang="en-US" altLang="ja-JP" sz="3200" spc="-100" dirty="0">
                <a:latin typeface="+mn-ea"/>
              </a:rPr>
              <a:t>〔⑤ 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工場制機械工業 </a:t>
            </a:r>
            <a:r>
              <a:rPr lang="ja-JP" altLang="en-US" sz="3200" spc="-300" dirty="0">
                <a:latin typeface="+mn-ea"/>
              </a:rPr>
              <a:t> </a:t>
            </a:r>
            <a:r>
              <a:rPr lang="en-US" altLang="ja-JP" sz="3200" spc="-1000" dirty="0">
                <a:latin typeface="+mn-ea"/>
              </a:rPr>
              <a:t>〕</a:t>
            </a:r>
            <a:r>
              <a:rPr lang="ja-JP" altLang="en-US" sz="3200" spc="-100" dirty="0">
                <a:latin typeface="+mn-ea"/>
              </a:rPr>
              <a:t>に移行</a:t>
            </a:r>
            <a:br>
              <a:rPr lang="en-US" altLang="ja-JP" sz="3200" spc="-100" dirty="0">
                <a:latin typeface="+mn-ea"/>
              </a:rPr>
            </a:br>
            <a:r>
              <a:rPr lang="zh-TW" altLang="en-US" sz="3200" spc="-1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（第１次産業革命）</a:t>
            </a:r>
            <a:endParaRPr lang="en-US" altLang="ja-JP" sz="3200" spc="-100" dirty="0">
              <a:latin typeface="+mn-ea"/>
            </a:endParaRPr>
          </a:p>
          <a:p>
            <a:pPr marL="895350" indent="-895350">
              <a:lnSpc>
                <a:spcPct val="120000"/>
              </a:lnSpc>
              <a:spcBef>
                <a:spcPts val="1800"/>
              </a:spcBef>
              <a:buNone/>
            </a:pPr>
            <a:endParaRPr lang="ja-JP" altLang="ja-JP" sz="3200" dirty="0">
              <a:latin typeface="+mn-ea"/>
            </a:endParaRPr>
          </a:p>
        </p:txBody>
      </p:sp>
      <p:sp>
        <p:nvSpPr>
          <p:cNvPr id="2" name="メモ 9">
            <a:extLst>
              <a:ext uri="{FF2B5EF4-FFF2-40B4-BE49-F238E27FC236}">
                <a16:creationId xmlns:a16="http://schemas.microsoft.com/office/drawing/2014/main" id="{2C0B8370-A408-7B05-A3BF-DCAA8D648A86}"/>
              </a:ext>
            </a:extLst>
          </p:cNvPr>
          <p:cNvSpPr/>
          <p:nvPr/>
        </p:nvSpPr>
        <p:spPr>
          <a:xfrm>
            <a:off x="2772000" y="1739964"/>
            <a:ext cx="1800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メモ 11">
            <a:extLst>
              <a:ext uri="{FF2B5EF4-FFF2-40B4-BE49-F238E27FC236}">
                <a16:creationId xmlns:a16="http://schemas.microsoft.com/office/drawing/2014/main" id="{B94D9067-8923-A2CC-CE21-302B1A7E09D7}"/>
              </a:ext>
            </a:extLst>
          </p:cNvPr>
          <p:cNvSpPr/>
          <p:nvPr/>
        </p:nvSpPr>
        <p:spPr>
          <a:xfrm>
            <a:off x="3564000" y="4836189"/>
            <a:ext cx="295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2186EEB-EE0C-F5CD-9B30-DBFF58E77F11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31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３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1170000"/>
            <a:ext cx="8208001" cy="5355000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</a:t>
            </a:r>
            <a:r>
              <a:rPr lang="en-US" altLang="ja-JP" sz="3200" dirty="0">
                <a:latin typeface="+mn-ea"/>
              </a:rPr>
              <a:t>〔⑥ 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軽工業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dirty="0">
                <a:latin typeface="+mn-ea"/>
              </a:rPr>
              <a:t>〕</a:t>
            </a:r>
            <a:r>
              <a:rPr lang="ja-JP" altLang="en-US" sz="3200" dirty="0">
                <a:latin typeface="+mn-ea"/>
              </a:rPr>
              <a:t>の発達 </a:t>
            </a:r>
            <a:endParaRPr lang="en-US" altLang="ja-JP" sz="3200" dirty="0">
              <a:latin typeface="+mn-ea"/>
            </a:endParaRPr>
          </a:p>
          <a:p>
            <a:pPr marL="0" indent="0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spc="-150" dirty="0">
                <a:latin typeface="+mn-ea"/>
              </a:rPr>
              <a:t>繊維製品や食料品など、消費財の生産</a:t>
            </a:r>
            <a:endParaRPr lang="en-US" altLang="ja-JP" sz="3200" spc="-150" dirty="0">
              <a:latin typeface="+mn-ea"/>
            </a:endParaRPr>
          </a:p>
          <a:p>
            <a:pPr marL="1620838" indent="-1620838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　→工業用機械などの生産財をつくる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工業も必要となる</a:t>
            </a:r>
            <a:endParaRPr lang="en-US" altLang="ja-JP" sz="3200" dirty="0">
              <a:latin typeface="+mn-ea"/>
            </a:endParaRPr>
          </a:p>
          <a:p>
            <a:pPr marL="1620838" indent="-1620838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　→</a:t>
            </a:r>
            <a:r>
              <a:rPr lang="en-US" altLang="ja-JP" sz="3200" dirty="0">
                <a:latin typeface="+mn-ea"/>
              </a:rPr>
              <a:t>〔⑦ 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重工業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spc="-2000" dirty="0">
                <a:latin typeface="+mn-ea"/>
              </a:rPr>
              <a:t>〕</a:t>
            </a:r>
            <a:br>
              <a:rPr lang="en-US" altLang="ja-JP" sz="3200" spc="-2000" dirty="0">
                <a:latin typeface="+mn-ea"/>
              </a:rPr>
            </a:br>
            <a:r>
              <a:rPr lang="ja-JP" altLang="en-US" sz="3200" dirty="0">
                <a:latin typeface="+mn-ea"/>
              </a:rPr>
              <a:t>（鉄鋼</a:t>
            </a:r>
            <a:r>
              <a:rPr lang="ja-JP" altLang="en-US" sz="3200" spc="-500" dirty="0">
                <a:latin typeface="+mn-ea"/>
              </a:rPr>
              <a:t>業・</a:t>
            </a:r>
            <a:r>
              <a:rPr lang="ja-JP" altLang="en-US" sz="3200" dirty="0">
                <a:latin typeface="+mn-ea"/>
              </a:rPr>
              <a:t>機械工業など</a:t>
            </a:r>
            <a:r>
              <a:rPr lang="ja-JP" altLang="en-US" sz="3200" spc="-1500" dirty="0">
                <a:latin typeface="+mn-ea"/>
              </a:rPr>
              <a:t>）</a:t>
            </a:r>
            <a:r>
              <a:rPr lang="ja-JP" altLang="en-US" sz="3200" dirty="0">
                <a:latin typeface="+mn-ea"/>
              </a:rPr>
              <a:t>の成立</a:t>
            </a:r>
            <a:endParaRPr lang="ja-JP" altLang="ja-JP" sz="3200" dirty="0">
              <a:latin typeface="+mn-ea"/>
            </a:endParaRPr>
          </a:p>
        </p:txBody>
      </p:sp>
      <p:sp>
        <p:nvSpPr>
          <p:cNvPr id="2" name="メモ 9">
            <a:extLst>
              <a:ext uri="{FF2B5EF4-FFF2-40B4-BE49-F238E27FC236}">
                <a16:creationId xmlns:a16="http://schemas.microsoft.com/office/drawing/2014/main" id="{2C0B8370-A408-7B05-A3BF-DCAA8D648A86}"/>
              </a:ext>
            </a:extLst>
          </p:cNvPr>
          <p:cNvSpPr/>
          <p:nvPr/>
        </p:nvSpPr>
        <p:spPr>
          <a:xfrm>
            <a:off x="2412000" y="1142820"/>
            <a:ext cx="151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メモ 10">
            <a:extLst>
              <a:ext uri="{FF2B5EF4-FFF2-40B4-BE49-F238E27FC236}">
                <a16:creationId xmlns:a16="http://schemas.microsoft.com/office/drawing/2014/main" id="{57AEC503-D10E-7E46-A5B3-6C1338D18794}"/>
              </a:ext>
            </a:extLst>
          </p:cNvPr>
          <p:cNvSpPr/>
          <p:nvPr/>
        </p:nvSpPr>
        <p:spPr>
          <a:xfrm>
            <a:off x="3204000" y="3382442"/>
            <a:ext cx="1512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5000"/>
              </a:lnSpc>
            </a:pP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08DE91A-FA28-C107-6B77-2F0F663489DA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717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４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8" y="1170000"/>
            <a:ext cx="8280001" cy="5644084"/>
          </a:xfrm>
        </p:spPr>
        <p:txBody>
          <a:bodyPr lIns="0" tIns="0" rIns="0" bIns="0">
            <a:noAutofit/>
          </a:bodyPr>
          <a:lstStyle/>
          <a:p>
            <a:pPr marL="2820988" indent="-2820988">
              <a:lnSpc>
                <a:spcPct val="105000"/>
              </a:lnSpc>
              <a:spcBef>
                <a:spcPts val="1200"/>
              </a:spcBef>
              <a:buNone/>
            </a:pPr>
            <a:r>
              <a:rPr lang="ja-JP" altLang="en-US" sz="3200" dirty="0">
                <a:latin typeface="+mn-ea"/>
              </a:rPr>
              <a:t>　→</a:t>
            </a:r>
            <a:r>
              <a:rPr lang="en-US" altLang="ja-JP" sz="3200" dirty="0">
                <a:latin typeface="+mn-ea"/>
              </a:rPr>
              <a:t>20</a:t>
            </a:r>
            <a:r>
              <a:rPr lang="ja-JP" altLang="en-US" sz="3200" dirty="0">
                <a:latin typeface="+mn-ea"/>
              </a:rPr>
              <a:t>世紀～</a:t>
            </a:r>
            <a:endParaRPr lang="en-US" altLang="ja-JP" sz="3200" dirty="0">
              <a:latin typeface="+mn-ea"/>
            </a:endParaRPr>
          </a:p>
          <a:p>
            <a:pPr marL="1222375" indent="-1222375">
              <a:lnSpc>
                <a:spcPct val="105000"/>
              </a:lnSpc>
              <a:spcBef>
                <a:spcPts val="0"/>
              </a:spcBef>
              <a:buNone/>
            </a:pPr>
            <a:r>
              <a:rPr lang="ja-JP" altLang="en-US" sz="3200" dirty="0">
                <a:latin typeface="+mn-ea"/>
              </a:rPr>
              <a:t>　　</a:t>
            </a:r>
            <a:r>
              <a:rPr lang="en-US" altLang="ja-JP" sz="3200" dirty="0">
                <a:latin typeface="+mn-ea"/>
              </a:rPr>
              <a:t>…〔⑧ </a:t>
            </a:r>
            <a:r>
              <a:rPr lang="ja-JP" altLang="en-US" sz="3200" b="1" dirty="0">
                <a:solidFill>
                  <a:srgbClr val="FF0000"/>
                </a:solidFill>
                <a:latin typeface="+mn-ea"/>
              </a:rPr>
              <a:t>重化学工業</a:t>
            </a:r>
            <a:r>
              <a:rPr lang="ja-JP" altLang="en-US" sz="3200" dirty="0">
                <a:latin typeface="+mn-ea"/>
              </a:rPr>
              <a:t>  </a:t>
            </a:r>
            <a:r>
              <a:rPr lang="en-US" altLang="ja-JP" sz="3200" dirty="0">
                <a:latin typeface="+mn-ea"/>
              </a:rPr>
              <a:t>〕</a:t>
            </a:r>
            <a:r>
              <a:rPr lang="ja-JP" altLang="en-US" sz="3200" dirty="0">
                <a:latin typeface="+mn-ea"/>
              </a:rPr>
              <a:t>の発</a:t>
            </a:r>
            <a:r>
              <a:rPr lang="ja-JP" altLang="en-US" sz="3200" spc="-1200" dirty="0">
                <a:latin typeface="+mn-ea"/>
              </a:rPr>
              <a:t>達</a:t>
            </a:r>
            <a:br>
              <a:rPr lang="en-US" altLang="ja-JP" sz="3200" spc="-1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（第２次産業革命</a:t>
            </a:r>
            <a:r>
              <a:rPr lang="ja-JP" altLang="en-US" sz="3200" spc="-1200" dirty="0">
                <a:latin typeface="+mn-ea"/>
              </a:rPr>
              <a:t>）</a:t>
            </a:r>
            <a:endParaRPr lang="en-US" altLang="ja-JP" sz="3200" spc="-1200" dirty="0">
              <a:latin typeface="+mn-ea"/>
            </a:endParaRPr>
          </a:p>
          <a:p>
            <a:pPr marL="1222375" indent="-1222375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　</a:t>
            </a:r>
            <a:r>
              <a:rPr lang="ja-JP" altLang="en-US" sz="3200" spc="-130" dirty="0">
                <a:latin typeface="+mn-ea"/>
              </a:rPr>
              <a:t>（電気の利用や化学の応用が進み、自動車や航空機、各種化学製品などを生産）</a:t>
            </a:r>
            <a:endParaRPr lang="en-US" altLang="ja-JP" sz="3200" spc="-130" dirty="0">
              <a:latin typeface="+mn-ea"/>
            </a:endParaRPr>
          </a:p>
          <a:p>
            <a:pPr marL="3638550" indent="-3638550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自動車の生産</a:t>
            </a:r>
            <a:r>
              <a:rPr lang="en-US" altLang="ja-JP" sz="3200" dirty="0">
                <a:latin typeface="+mn-ea"/>
              </a:rPr>
              <a:t>…</a:t>
            </a:r>
            <a:r>
              <a:rPr lang="ja-JP" altLang="en-US" sz="3200" dirty="0">
                <a:latin typeface="+mn-ea"/>
              </a:rPr>
              <a:t>ベルトコンベアを用いた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流れ作業方式の導入</a:t>
            </a:r>
            <a:endParaRPr lang="en-US" altLang="ja-JP" sz="3200" dirty="0">
              <a:latin typeface="+mn-ea"/>
            </a:endParaRPr>
          </a:p>
          <a:p>
            <a:pPr marL="2052638" indent="-2052638">
              <a:lnSpc>
                <a:spcPct val="105000"/>
              </a:lnSpc>
              <a:spcBef>
                <a:spcPts val="500"/>
              </a:spcBef>
              <a:buNone/>
            </a:pPr>
            <a:r>
              <a:rPr lang="ja-JP" altLang="en-US" sz="3200" dirty="0">
                <a:latin typeface="+mn-ea"/>
              </a:rPr>
              <a:t>　　　　→生産時間の大幅な短縮、</a:t>
            </a:r>
            <a:br>
              <a:rPr lang="en-US" altLang="ja-JP" sz="3200" dirty="0">
                <a:latin typeface="+mn-ea"/>
              </a:rPr>
            </a:br>
            <a:r>
              <a:rPr lang="ja-JP" altLang="en-US" sz="3200" dirty="0">
                <a:latin typeface="+mn-ea"/>
              </a:rPr>
              <a:t>製品の標準化・低価格化が進む</a:t>
            </a:r>
            <a:endParaRPr lang="en-US" altLang="ja-JP" sz="3200" dirty="0">
              <a:latin typeface="+mn-ea"/>
            </a:endParaRPr>
          </a:p>
          <a:p>
            <a:pPr marL="895350" indent="-895350">
              <a:lnSpc>
                <a:spcPct val="105000"/>
              </a:lnSpc>
              <a:spcBef>
                <a:spcPts val="1800"/>
              </a:spcBef>
              <a:buNone/>
            </a:pPr>
            <a:endParaRPr lang="ja-JP" altLang="ja-JP" sz="3200" dirty="0">
              <a:latin typeface="+mn-ea"/>
            </a:endParaRPr>
          </a:p>
        </p:txBody>
      </p:sp>
      <p:sp>
        <p:nvSpPr>
          <p:cNvPr id="5" name="メモ 11">
            <a:extLst>
              <a:ext uri="{FF2B5EF4-FFF2-40B4-BE49-F238E27FC236}">
                <a16:creationId xmlns:a16="http://schemas.microsoft.com/office/drawing/2014/main" id="{B94D9067-8923-A2CC-CE21-302B1A7E09D7}"/>
              </a:ext>
            </a:extLst>
          </p:cNvPr>
          <p:cNvSpPr/>
          <p:nvPr/>
        </p:nvSpPr>
        <p:spPr>
          <a:xfrm>
            <a:off x="2844000" y="1629000"/>
            <a:ext cx="2304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1CCF950-3ADA-1996-4077-E62FA420BF3A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662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５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999" y="1170000"/>
            <a:ext cx="8208001" cy="5644084"/>
          </a:xfrm>
        </p:spPr>
        <p:txBody>
          <a:bodyPr lIns="0" tIns="0" rIns="0" bIns="0">
            <a:noAutofit/>
          </a:bodyPr>
          <a:lstStyle/>
          <a:p>
            <a:pPr marL="809625" indent="-809625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→第二次世界大戦後 </a:t>
            </a:r>
            <a:endParaRPr lang="en-US" altLang="ja-JP" sz="3200" spc="-100" dirty="0">
              <a:latin typeface="+mn-ea"/>
            </a:endParaRPr>
          </a:p>
          <a:p>
            <a:pPr marL="1168400" indent="-11684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先進資本主義国を中心とした、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オートメーション化・大規模化</a:t>
            </a:r>
            <a:endParaRPr lang="en-US" altLang="ja-JP" sz="3200" spc="-100" dirty="0">
              <a:latin typeface="+mn-ea"/>
            </a:endParaRPr>
          </a:p>
          <a:p>
            <a:pPr marL="1168400" indent="-11684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広大な敷地の占有</a:t>
            </a:r>
            <a:endParaRPr lang="en-US" altLang="ja-JP" sz="3200" spc="-100" dirty="0">
              <a:latin typeface="+mn-ea"/>
            </a:endParaRPr>
          </a:p>
          <a:p>
            <a:pPr marL="1574800" indent="-15748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　→大量の原料やエネルギーを消費する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工場の出現</a:t>
            </a:r>
            <a:endParaRPr lang="ja-JP" altLang="ja-JP" sz="3200" spc="-1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B5FCD1A-5A9B-8513-0734-78816DB810C4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31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89EFB0-46A8-46D4-81ED-B5FF754B75CA}"/>
              </a:ext>
            </a:extLst>
          </p:cNvPr>
          <p:cNvSpPr txBox="1"/>
          <p:nvPr/>
        </p:nvSpPr>
        <p:spPr>
          <a:xfrm>
            <a:off x="191617" y="0"/>
            <a:ext cx="6640503" cy="775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ja-JP" altLang="en-US" sz="3600" b="1" dirty="0">
                <a:solidFill>
                  <a:schemeClr val="bg1"/>
                </a:solidFill>
              </a:rPr>
              <a:t>工業の発達と種類 ６</a:t>
            </a:r>
            <a:endParaRPr lang="ja-JP" altLang="ja-JP" sz="3600" b="1" dirty="0">
              <a:solidFill>
                <a:schemeClr val="bg1"/>
              </a:solidFill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3674712-9179-4500-BEDE-D01D6F4F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1" y="1170000"/>
            <a:ext cx="8352000" cy="5644084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ct val="105000"/>
              </a:lnSpc>
              <a:spcBef>
                <a:spcPts val="1200"/>
              </a:spcBef>
              <a:buNone/>
            </a:pPr>
            <a:r>
              <a:rPr lang="ja-JP" altLang="en-US" sz="3200" spc="-100" dirty="0">
                <a:latin typeface="+mn-ea"/>
              </a:rPr>
              <a:t>　→</a:t>
            </a:r>
            <a:r>
              <a:rPr lang="en-US" altLang="ja-JP" sz="3200" spc="-100" dirty="0">
                <a:latin typeface="+mn-ea"/>
              </a:rPr>
              <a:t>20</a:t>
            </a:r>
            <a:r>
              <a:rPr lang="ja-JP" altLang="en-US" sz="3200" spc="-100" dirty="0">
                <a:latin typeface="+mn-ea"/>
              </a:rPr>
              <a:t>世紀の後半 </a:t>
            </a:r>
            <a:endParaRPr lang="en-US" altLang="ja-JP" sz="3200" spc="-100" dirty="0">
              <a:latin typeface="+mn-ea"/>
            </a:endParaRPr>
          </a:p>
          <a:p>
            <a:pPr marL="1168400" indent="-11684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</a:t>
            </a:r>
            <a:r>
              <a:rPr lang="en-US" altLang="ja-JP" sz="3200" spc="-100" dirty="0">
                <a:latin typeface="+mn-ea"/>
              </a:rPr>
              <a:t>…</a:t>
            </a:r>
            <a:r>
              <a:rPr lang="ja-JP" altLang="en-US" sz="3200" spc="-100" dirty="0">
                <a:latin typeface="+mn-ea"/>
              </a:rPr>
              <a:t>各種</a:t>
            </a:r>
            <a:r>
              <a:rPr lang="ja-JP" altLang="en-US" sz="3200" spc="-1000" dirty="0">
                <a:latin typeface="+mn-ea"/>
              </a:rPr>
              <a:t>の</a:t>
            </a:r>
            <a:r>
              <a:rPr lang="en-US" altLang="ja-JP" sz="3200" spc="-100" dirty="0">
                <a:latin typeface="+mn-ea"/>
              </a:rPr>
              <a:t>〔⑨ 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技術革</a:t>
            </a:r>
            <a:r>
              <a:rPr lang="ja-JP" altLang="en-US" sz="3200" b="1" spc="-1000" dirty="0">
                <a:solidFill>
                  <a:srgbClr val="FF0000"/>
                </a:solidFill>
                <a:latin typeface="+mn-ea"/>
              </a:rPr>
              <a:t>新</a:t>
            </a:r>
            <a:r>
              <a:rPr lang="ja-JP" altLang="en-US" sz="3200" b="1" spc="-100" dirty="0">
                <a:solidFill>
                  <a:srgbClr val="FF0000"/>
                </a:solidFill>
                <a:latin typeface="+mn-ea"/>
              </a:rPr>
              <a:t>（イノベーション</a:t>
            </a:r>
            <a:r>
              <a:rPr lang="ja-JP" altLang="en-US" sz="3200" b="1" spc="-1000" dirty="0">
                <a:solidFill>
                  <a:srgbClr val="FF0000"/>
                </a:solidFill>
                <a:latin typeface="+mn-ea"/>
              </a:rPr>
              <a:t>） </a:t>
            </a:r>
            <a:r>
              <a:rPr lang="en-US" altLang="ja-JP" sz="3200" spc="-1000" dirty="0">
                <a:latin typeface="+mn-ea"/>
              </a:rPr>
              <a:t>〕</a:t>
            </a:r>
            <a:br>
              <a:rPr lang="en-US" altLang="ja-JP" sz="3200" spc="-10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が進む</a:t>
            </a:r>
            <a:endParaRPr lang="en-US" altLang="ja-JP" sz="3200" spc="-100" dirty="0">
              <a:latin typeface="+mn-ea"/>
            </a:endParaRPr>
          </a:p>
          <a:p>
            <a:pPr marL="1168400" indent="-1168400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　</a:t>
            </a:r>
            <a:r>
              <a:rPr lang="ja-JP" altLang="en-US" sz="3200" spc="-150" dirty="0">
                <a:latin typeface="+mn-ea"/>
              </a:rPr>
              <a:t>（コンピュータや産業用ロボットの導入など）</a:t>
            </a:r>
            <a:endParaRPr lang="en-US" altLang="ja-JP" sz="3200" spc="-150" dirty="0">
              <a:latin typeface="+mn-ea"/>
            </a:endParaRPr>
          </a:p>
          <a:p>
            <a:pPr marL="1566863" indent="-1566863">
              <a:lnSpc>
                <a:spcPct val="105000"/>
              </a:lnSpc>
              <a:spcBef>
                <a:spcPts val="400"/>
              </a:spcBef>
              <a:buNone/>
            </a:pPr>
            <a:r>
              <a:rPr lang="ja-JP" altLang="en-US" sz="3200" spc="-100" dirty="0">
                <a:latin typeface="+mn-ea"/>
              </a:rPr>
              <a:t>　　　→工場の省力化・多品種少量生産、市場の変化に柔軟に対応可能な生産の普及</a:t>
            </a:r>
            <a:br>
              <a:rPr lang="en-US" altLang="ja-JP" sz="3200" spc="-100" dirty="0">
                <a:latin typeface="+mn-ea"/>
              </a:rPr>
            </a:br>
            <a:r>
              <a:rPr lang="ja-JP" altLang="en-US" sz="3200" spc="-100" dirty="0">
                <a:latin typeface="+mn-ea"/>
              </a:rPr>
              <a:t>（第３次産業革命）</a:t>
            </a:r>
            <a:endParaRPr lang="en-US" altLang="ja-JP" sz="3200" spc="-100" dirty="0">
              <a:latin typeface="+mn-ea"/>
            </a:endParaRPr>
          </a:p>
          <a:p>
            <a:pPr marL="895350" indent="-895350">
              <a:lnSpc>
                <a:spcPct val="105000"/>
              </a:lnSpc>
              <a:spcBef>
                <a:spcPts val="400"/>
              </a:spcBef>
              <a:buNone/>
            </a:pPr>
            <a:endParaRPr lang="ja-JP" altLang="ja-JP" sz="3200" spc="-100" dirty="0">
              <a:latin typeface="+mn-ea"/>
            </a:endParaRPr>
          </a:p>
        </p:txBody>
      </p:sp>
      <p:sp>
        <p:nvSpPr>
          <p:cNvPr id="5" name="メモ 11">
            <a:extLst>
              <a:ext uri="{FF2B5EF4-FFF2-40B4-BE49-F238E27FC236}">
                <a16:creationId xmlns:a16="http://schemas.microsoft.com/office/drawing/2014/main" id="{B94D9067-8923-A2CC-CE21-302B1A7E09D7}"/>
              </a:ext>
            </a:extLst>
          </p:cNvPr>
          <p:cNvSpPr/>
          <p:nvPr/>
        </p:nvSpPr>
        <p:spPr>
          <a:xfrm>
            <a:off x="3698947" y="1701000"/>
            <a:ext cx="4896000" cy="504000"/>
          </a:xfrm>
          <a:prstGeom prst="foldedCorner">
            <a:avLst>
              <a:gd name="adj" fmla="val 34078"/>
            </a:avLst>
          </a:prstGeom>
          <a:solidFill>
            <a:srgbClr val="68B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FA0415E-B44D-3430-DF2D-872888B39D92}"/>
              </a:ext>
            </a:extLst>
          </p:cNvPr>
          <p:cNvSpPr txBox="1"/>
          <p:nvPr/>
        </p:nvSpPr>
        <p:spPr>
          <a:xfrm>
            <a:off x="7884000" y="105957"/>
            <a:ext cx="1008000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r>
              <a:rPr kumimoji="1" lang="ja-JP" altLang="en-US" sz="1050" dirty="0">
                <a:latin typeface="游明朝" panose="02020400000000000000" pitchFamily="18" charset="-128"/>
                <a:ea typeface="游明朝" panose="02020400000000000000" pitchFamily="18" charset="-128"/>
              </a:rPr>
              <a:t>部分サンプル　</a:t>
            </a:r>
            <a:endParaRPr kumimoji="1" lang="en-US" altLang="ja-JP" sz="105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052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1_HDOfficeLightV0">
  <a:themeElements>
    <a:clrScheme name="グレースケール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青-新地理総合">
  <a:themeElements>
    <a:clrScheme name="黄色がかったオレンジ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青-新地理総合" id="{4960D9E1-1B81-4820-9F11-B49190E809B0}" vid="{10EF511D-1B02-41D8-953F-2FB0050F1A65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33E9AC2B65C294ABCCC11D779D0FAA0" ma:contentTypeVersion="20" ma:contentTypeDescription="新しいドキュメントを作成します。" ma:contentTypeScope="" ma:versionID="c00100f806b244e904c2fff3505ec33f">
  <xsd:schema xmlns:xsd="http://www.w3.org/2001/XMLSchema" xmlns:xs="http://www.w3.org/2001/XMLSchema" xmlns:p="http://schemas.microsoft.com/office/2006/metadata/properties" xmlns:ns2="18eb18e9-3b9d-44fe-af43-41e7933df07a" xmlns:ns3="e3c5cd09-d5d2-4a49-81e9-ed93aacddae4" targetNamespace="http://schemas.microsoft.com/office/2006/metadata/properties" ma:root="true" ma:fieldsID="596e9508eb563cc522d829c1c6c44b3f" ns2:_="" ns3:_="">
    <xsd:import namespace="18eb18e9-3b9d-44fe-af43-41e7933df07a"/>
    <xsd:import namespace="e3c5cd09-d5d2-4a49-81e9-ed93aacdda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earch_languag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b18e9-3b9d-44fe-af43-41e7933df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画像タグ" ma:readOnly="false" ma:fieldId="{5cf76f15-5ced-4ddc-b409-7134ff3c332f}" ma:taxonomyMulti="true" ma:sspId="a5a7c612-5922-4a77-8e31-25f580869e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c5cd09-d5d2-4a49-81e9-ed93aacddae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ae0d295-044c-4b37-afa2-88077731fee5}" ma:internalName="TaxCatchAll" ma:showField="CatchAllData" ma:web="e3c5cd09-d5d2-4a49-81e9-ed93aacdda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earch_language" ma:index="26" nillable="true" ma:displayName="search_language" ma:default="ja" ma:internalName="search_languag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arch_language xmlns="e3c5cd09-d5d2-4a49-81e9-ed93aacddae4">ja</search_language>
    <lcf76f155ced4ddcb4097134ff3c332f xmlns="18eb18e9-3b9d-44fe-af43-41e7933df07a">
      <Terms xmlns="http://schemas.microsoft.com/office/infopath/2007/PartnerControls"/>
    </lcf76f155ced4ddcb4097134ff3c332f>
    <TaxCatchAll xmlns="e3c5cd09-d5d2-4a49-81e9-ed93aacddae4" xsi:nil="true"/>
  </documentManagement>
</p:properties>
</file>

<file path=customXml/itemProps1.xml><?xml version="1.0" encoding="utf-8"?>
<ds:datastoreItem xmlns:ds="http://schemas.openxmlformats.org/officeDocument/2006/customXml" ds:itemID="{F2AB4FBE-11B0-48DA-B9A4-B291EB47C2AE}"/>
</file>

<file path=customXml/itemProps2.xml><?xml version="1.0" encoding="utf-8"?>
<ds:datastoreItem xmlns:ds="http://schemas.openxmlformats.org/officeDocument/2006/customXml" ds:itemID="{DA7E5031-449E-41AB-A4BA-DEA7AC888974}"/>
</file>

<file path=customXml/itemProps3.xml><?xml version="1.0" encoding="utf-8"?>
<ds:datastoreItem xmlns:ds="http://schemas.openxmlformats.org/officeDocument/2006/customXml" ds:itemID="{E78256AC-C420-4277-A71A-359100D75DF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1050</Words>
  <Application>Microsoft Office PowerPoint</Application>
  <PresentationFormat>画面に合わせる (4:3)</PresentationFormat>
  <Paragraphs>91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14</vt:i4>
      </vt:variant>
    </vt:vector>
  </HeadingPairs>
  <TitlesOfParts>
    <vt:vector size="24" baseType="lpstr">
      <vt:lpstr>メイリオ</vt:lpstr>
      <vt:lpstr>メイリオ</vt:lpstr>
      <vt:lpstr>游ゴシック</vt:lpstr>
      <vt:lpstr>游明朝</vt:lpstr>
      <vt:lpstr>Arial</vt:lpstr>
      <vt:lpstr>Calibri</vt:lpstr>
      <vt:lpstr>Wingdings</vt:lpstr>
      <vt:lpstr>Wingdings 2</vt:lpstr>
      <vt:lpstr>1_HDOfficeLightV0</vt:lpstr>
      <vt:lpstr>青-新地理総合</vt:lpstr>
      <vt:lpstr>１ 工業の発達と種類</vt:lpstr>
      <vt:lpstr>自動車の製造工程は、どのように変化したのか、写真1・2から読み取ろう。また、工業全体は、どのような段階を経て発達してきたのだろうか。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18世紀後半の第1次から最近の第4次まで進んでいる産業革命において、それぞれ起点となった発明や技術革新を説明しよう。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2026-03-17T10:27:31Z</dcterms:created>
  <dcterms:modified xsi:type="dcterms:W3CDTF">2026-03-17T10:27:33Z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0x010100D33E9AC2B65C294ABCCC11D779D0FAA0</vt:lpwstr>
  </property>
</Properties>
</file>